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9" r:id="rId4"/>
    <p:sldId id="258" r:id="rId5"/>
    <p:sldId id="266" r:id="rId6"/>
    <p:sldId id="262"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943" autoAdjust="0"/>
    <p:restoredTop sz="92782" autoAdjust="0"/>
  </p:normalViewPr>
  <p:slideViewPr>
    <p:cSldViewPr>
      <p:cViewPr>
        <p:scale>
          <a:sx n="69" d="100"/>
          <a:sy n="69" d="100"/>
        </p:scale>
        <p:origin x="-108" y="582"/>
      </p:cViewPr>
      <p:guideLst>
        <p:guide orient="horz" pos="2160"/>
        <p:guide pos="2880"/>
      </p:guideLst>
    </p:cSldViewPr>
  </p:slideViewPr>
  <p:outlineViewPr>
    <p:cViewPr>
      <p:scale>
        <a:sx n="33" d="100"/>
        <a:sy n="33" d="100"/>
      </p:scale>
      <p:origin x="0" y="1227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281A42F-138E-4941-879F-3814D841F3DB}" type="datetimeFigureOut">
              <a:rPr lang="en-US"/>
              <a:pPr>
                <a:defRPr/>
              </a:pPr>
              <a:t>12/16/2012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09B9502-9E40-4769-A466-2DBECC2314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688DF2-FCF0-4F23-B4AC-6809CF29453F}" type="slidenum">
              <a:rPr lang="en-US"/>
              <a:pPr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B8E08449-E58F-4E57-BFE0-2BCDE3E30D12}" type="datetimeFigureOut">
              <a:rPr lang="en-US"/>
              <a:pPr>
                <a:defRPr/>
              </a:pPr>
              <a:t>12/16/2012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AC8B686-B64B-4BE0-882F-B364AA5AE8A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57BFEA6-C82C-4844-8F53-2829EF5F403F}" type="datetimeFigureOut">
              <a:rPr lang="en-US"/>
              <a:pPr>
                <a:defRPr/>
              </a:pPr>
              <a:t>12/16/2012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7068F28-8C28-4586-B7B0-5FEEEB9763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A6A9377-06D5-4509-AE8D-CFE7066D0A84}" type="datetimeFigureOut">
              <a:rPr lang="en-US"/>
              <a:pPr>
                <a:defRPr/>
              </a:pPr>
              <a:t>12/16/2012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F220137-7677-4596-AFFD-30F86123D2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48822E9-9148-4E65-A963-4170905795A7}" type="datetimeFigureOut">
              <a:rPr lang="en-US"/>
              <a:pPr>
                <a:defRPr/>
              </a:pPr>
              <a:t>12/16/2012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7AFF9BC-1289-42BA-B9EF-BE72BF6E41E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FB80FA0-780D-4E18-9DC2-0C54A39BA6C1}" type="datetimeFigureOut">
              <a:rPr lang="en-US"/>
              <a:pPr>
                <a:defRPr/>
              </a:pPr>
              <a:t>12/16/2012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F0BA52-F04E-428D-8FC7-970ADD214F9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3CC0998-C7B7-4AE3-ABC3-3B21360982B4}" type="datetimeFigureOut">
              <a:rPr lang="en-US"/>
              <a:pPr>
                <a:defRPr/>
              </a:pPr>
              <a:t>12/16/2012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8FC03FA-D9F9-4EC0-B87E-A05569AD01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84304303-2231-40A4-9A86-3D07C6B6CFD8}" type="datetimeFigureOut">
              <a:rPr lang="en-US"/>
              <a:pPr>
                <a:defRPr/>
              </a:pPr>
              <a:t>12/16/2012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28B8B8F6-AD96-4893-AE15-02E8B19FF93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1789311-2274-4C09-A8F2-F7A34A179EF4}" type="datetimeFigureOut">
              <a:rPr lang="en-US"/>
              <a:pPr>
                <a:defRPr/>
              </a:pPr>
              <a:t>12/16/2012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BEF84EEF-E58B-4D2C-9453-6526044FE72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E963627-7825-4F89-B69C-2A78ADB3E5E0}" type="datetimeFigureOut">
              <a:rPr lang="en-US"/>
              <a:pPr>
                <a:defRPr/>
              </a:pPr>
              <a:t>12/16/2012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10E64CF-12CB-4525-8757-3B92462AAC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1ACF0A5-68D2-45A5-84C0-6064A0328D8C}" type="datetimeFigureOut">
              <a:rPr lang="en-US"/>
              <a:pPr>
                <a:defRPr/>
              </a:pPr>
              <a:t>12/16/2012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A45D72C-5740-4D01-985B-3626E6EB13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FA248315-2349-4D32-945C-CFD791343779}" type="datetimeFigureOut">
              <a:rPr lang="en-US"/>
              <a:pPr>
                <a:defRPr/>
              </a:pPr>
              <a:t>12/16/2012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74D3E0F-F1CA-46D4-B306-042611718F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0C1BC32-9958-405A-A5D6-92D4F0DD2298}" type="datetimeFigureOut">
              <a:rPr lang="en-US"/>
              <a:pPr>
                <a:defRPr/>
              </a:pPr>
              <a:t>12/16/2012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3BB2F0E-84EC-403A-9E38-CD33048BEC00}"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39999">
              <a:srgbClr val="0A128C"/>
            </a:gs>
            <a:gs pos="70000">
              <a:srgbClr val="181CC7"/>
            </a:gs>
            <a:gs pos="88000">
              <a:srgbClr val="7005D4"/>
            </a:gs>
            <a:gs pos="100000">
              <a:srgbClr val="8C3D91"/>
            </a:gs>
          </a:gsLst>
          <a:lin ang="120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ln>
            <a:solidFill>
              <a:schemeClr val="accent1">
                <a:lumMod val="60000"/>
                <a:lumOff val="40000"/>
              </a:schemeClr>
            </a:solidFill>
          </a:ln>
          <a:effectLst>
            <a:innerShdw blurRad="63500" dist="50800" dir="18900000">
              <a:prstClr val="black">
                <a:alpha val="50000"/>
              </a:prstClr>
            </a:innerShdw>
          </a:effectLst>
        </p:spPr>
        <p:txBody>
          <a:bodyPr>
            <a:normAutofit/>
          </a:bodyPr>
          <a:lstStyle/>
          <a:p>
            <a:pPr algn="ctr" fontAlgn="auto">
              <a:spcAft>
                <a:spcPts val="0"/>
              </a:spcAft>
              <a:defRPr/>
            </a:pPr>
            <a:r>
              <a:rPr lang="en-US" sz="5400" dirty="0" smtClean="0">
                <a:latin typeface="Algerian" pitchFamily="82" charset="0"/>
              </a:rPr>
              <a:t>S</a:t>
            </a:r>
            <a:r>
              <a:rPr lang="en-US" dirty="0" smtClean="0">
                <a:latin typeface="Algerian" pitchFamily="82" charset="0"/>
              </a:rPr>
              <a:t>t. Dominic High, St. Maarten en </a:t>
            </a:r>
            <a:r>
              <a:rPr lang="nl-NL" dirty="0" smtClean="0">
                <a:latin typeface="Algerian" pitchFamily="82" charset="0"/>
              </a:rPr>
              <a:t>Onderzoek</a:t>
            </a:r>
            <a:r>
              <a:rPr lang="en-US" dirty="0" smtClean="0">
                <a:latin typeface="Algerian" pitchFamily="82" charset="0"/>
              </a:rPr>
              <a:t>  </a:t>
            </a:r>
            <a:endParaRPr lang="en-US" dirty="0">
              <a:latin typeface="Algerian" pitchFamily="82" charset="0"/>
            </a:endParaRPr>
          </a:p>
        </p:txBody>
      </p:sp>
      <p:sp>
        <p:nvSpPr>
          <p:cNvPr id="3" name="Subtitle 2"/>
          <p:cNvSpPr>
            <a:spLocks noGrp="1"/>
          </p:cNvSpPr>
          <p:nvPr>
            <p:ph type="subTitle" idx="1"/>
          </p:nvPr>
        </p:nvSpPr>
        <p:spPr>
          <a:xfrm>
            <a:off x="533400" y="3886200"/>
            <a:ext cx="7854950" cy="609600"/>
          </a:xfrm>
          <a:ln>
            <a:solidFill>
              <a:schemeClr val="accent1">
                <a:lumMod val="60000"/>
                <a:lumOff val="40000"/>
              </a:schemeClr>
            </a:solidFill>
          </a:ln>
        </p:spPr>
        <p:txBody>
          <a:bodyPr>
            <a:noAutofit/>
          </a:bodyPr>
          <a:lstStyle/>
          <a:p>
            <a:pPr marR="0" algn="ctr"/>
            <a:r>
              <a:rPr lang="en-US" sz="3600" smtClean="0"/>
              <a:t>Dillon Persaud, Elliott Yu</a:t>
            </a:r>
          </a:p>
          <a:p>
            <a:pPr marR="0" algn="ctr"/>
            <a:r>
              <a:rPr lang="en-US" sz="3600" smtClean="0"/>
              <a:t>2A</a:t>
            </a:r>
          </a:p>
          <a:p>
            <a:pPr marR="0" algn="ctr"/>
            <a:endParaRPr lang="en-US" sz="36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 calcmode="lin" valueType="num">
                                      <p:cBhvr additive="base">
                                        <p:cTn id="10" dur="1000" fill="hold"/>
                                        <p:tgtEl>
                                          <p:spTgt spid="3">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3">
                                            <p:bg/>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70195"/>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smtClean="0">
                <a:latin typeface="Algerian" pitchFamily="82" charset="0"/>
              </a:rPr>
              <a:t>Inhoudsopgave </a:t>
            </a:r>
          </a:p>
        </p:txBody>
      </p:sp>
      <p:sp>
        <p:nvSpPr>
          <p:cNvPr id="3" name="Content Placeholder 2"/>
          <p:cNvSpPr>
            <a:spLocks noGrp="1"/>
          </p:cNvSpPr>
          <p:nvPr>
            <p:ph idx="1"/>
          </p:nvPr>
        </p:nvSpPr>
        <p:spPr/>
        <p:txBody>
          <a:bodyPr/>
          <a:lstStyle/>
          <a:p>
            <a:r>
              <a:rPr lang="nl-NL" sz="2000" b="1" smtClean="0">
                <a:solidFill>
                  <a:schemeClr val="tx2"/>
                </a:solidFill>
              </a:rPr>
              <a:t>Introductie </a:t>
            </a:r>
          </a:p>
          <a:p>
            <a:r>
              <a:rPr lang="nl-NL" sz="2000" b="1" smtClean="0">
                <a:solidFill>
                  <a:schemeClr val="tx2"/>
                </a:solidFill>
              </a:rPr>
              <a:t>St.Maarten </a:t>
            </a:r>
          </a:p>
          <a:p>
            <a:pPr lvl="1"/>
            <a:r>
              <a:rPr lang="nl-NL" sz="2000" b="1" smtClean="0">
                <a:solidFill>
                  <a:schemeClr val="tx2"/>
                </a:solidFill>
              </a:rPr>
              <a:t>Historie</a:t>
            </a:r>
          </a:p>
          <a:p>
            <a:pPr lvl="1"/>
            <a:r>
              <a:rPr lang="nl-NL" sz="2000" b="1" smtClean="0">
                <a:solidFill>
                  <a:schemeClr val="tx2"/>
                </a:solidFill>
              </a:rPr>
              <a:t>De vlag van St. Maarten</a:t>
            </a:r>
          </a:p>
          <a:p>
            <a:pPr lvl="1"/>
            <a:r>
              <a:rPr lang="nl-NL" sz="2000" b="1" smtClean="0">
                <a:solidFill>
                  <a:schemeClr val="tx2"/>
                </a:solidFill>
              </a:rPr>
              <a:t>Oppervlakte en Bevolking</a:t>
            </a:r>
          </a:p>
          <a:p>
            <a:r>
              <a:rPr lang="nl-NL" sz="2000" b="1" smtClean="0">
                <a:solidFill>
                  <a:schemeClr val="tx2"/>
                </a:solidFill>
              </a:rPr>
              <a:t>St. Dominic High School</a:t>
            </a:r>
          </a:p>
          <a:p>
            <a:pPr lvl="1"/>
            <a:r>
              <a:rPr lang="nl-NL" sz="2000" b="1" smtClean="0">
                <a:solidFill>
                  <a:schemeClr val="tx2"/>
                </a:solidFill>
              </a:rPr>
              <a:t>Informatie</a:t>
            </a:r>
          </a:p>
          <a:p>
            <a:r>
              <a:rPr lang="nl-NL" sz="2000" b="1" smtClean="0">
                <a:solidFill>
                  <a:schemeClr val="tx2"/>
                </a:solidFill>
              </a:rPr>
              <a:t>Foto’s</a:t>
            </a:r>
          </a:p>
          <a:p>
            <a:r>
              <a:rPr lang="nl-NL" sz="2000" b="1" smtClean="0">
                <a:solidFill>
                  <a:schemeClr val="tx2"/>
                </a:solidFill>
              </a:rPr>
              <a:t>Het Onderzoek</a:t>
            </a:r>
          </a:p>
          <a:p>
            <a:r>
              <a:rPr lang="nl-NL" sz="2000" b="1" smtClean="0">
                <a:solidFill>
                  <a:schemeClr val="tx2"/>
                </a:solidFill>
              </a:rPr>
              <a:t>Conclusie</a:t>
            </a:r>
          </a:p>
          <a:p>
            <a:pPr>
              <a:buFont typeface="Wingdings 2" pitchFamily="18" charset="2"/>
              <a:buNone/>
            </a:pPr>
            <a:endParaRPr lang="nl-NL" sz="2000" smtClean="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 presetClass="entr" presetSubtype="4"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4"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additive="base">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smtClean="0">
                <a:latin typeface="Algerian" pitchFamily="82" charset="0"/>
              </a:rPr>
              <a:t>Introductie</a:t>
            </a:r>
          </a:p>
        </p:txBody>
      </p:sp>
      <p:sp>
        <p:nvSpPr>
          <p:cNvPr id="3" name="Content Placeholder 2"/>
          <p:cNvSpPr>
            <a:spLocks noGrp="1"/>
          </p:cNvSpPr>
          <p:nvPr>
            <p:ph idx="1"/>
          </p:nvPr>
        </p:nvSpPr>
        <p:spPr/>
        <p:txBody>
          <a:bodyPr/>
          <a:lstStyle/>
          <a:p>
            <a:r>
              <a:rPr lang="nl-NL" b="1" dirty="0" smtClean="0">
                <a:solidFill>
                  <a:schemeClr val="tx2"/>
                </a:solidFill>
              </a:rPr>
              <a:t>Voor onze presentatie verklaren wij zoveel mogelijk in onze tijd. We zijn van plan om informatie te geven over het eiland, onze school en het onderzoek. We hebben ook nog een aantal foto's om het meer interessant te maken.</a:t>
            </a:r>
            <a:endParaRPr lang="en-US" dirty="0" smtClean="0">
              <a:solidFill>
                <a:schemeClr val="tx2"/>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smtClean="0">
                <a:latin typeface="Algerian" pitchFamily="82" charset="0"/>
              </a:rPr>
              <a:t>St. </a:t>
            </a:r>
            <a:r>
              <a:rPr lang="nl-NL" smtClean="0">
                <a:latin typeface="Algerian" pitchFamily="82" charset="0"/>
              </a:rPr>
              <a:t>maarten</a:t>
            </a:r>
          </a:p>
        </p:txBody>
      </p:sp>
      <p:sp>
        <p:nvSpPr>
          <p:cNvPr id="3" name="Content Placeholder 2"/>
          <p:cNvSpPr>
            <a:spLocks noGrp="1"/>
          </p:cNvSpPr>
          <p:nvPr>
            <p:ph idx="1"/>
          </p:nvPr>
        </p:nvSpPr>
        <p:spPr>
          <a:xfrm>
            <a:off x="457200" y="1676400"/>
            <a:ext cx="8229600" cy="4648200"/>
          </a:xfrm>
        </p:spPr>
        <p:txBody>
          <a:bodyPr/>
          <a:lstStyle/>
          <a:p>
            <a:r>
              <a:rPr lang="en-US" b="1" dirty="0" err="1" smtClean="0">
                <a:solidFill>
                  <a:schemeClr val="tx2"/>
                </a:solidFill>
              </a:rPr>
              <a:t>Ontdekt</a:t>
            </a:r>
            <a:r>
              <a:rPr lang="en-US" b="1" dirty="0" smtClean="0">
                <a:solidFill>
                  <a:schemeClr val="tx2"/>
                </a:solidFill>
              </a:rPr>
              <a:t>:  </a:t>
            </a:r>
            <a:r>
              <a:rPr lang="en-US" dirty="0" smtClean="0">
                <a:solidFill>
                  <a:schemeClr val="tx2"/>
                </a:solidFill>
              </a:rPr>
              <a:t>11 </a:t>
            </a:r>
            <a:r>
              <a:rPr lang="en-US" dirty="0" err="1" smtClean="0">
                <a:solidFill>
                  <a:schemeClr val="tx2"/>
                </a:solidFill>
              </a:rPr>
              <a:t>november</a:t>
            </a:r>
            <a:r>
              <a:rPr lang="en-US" dirty="0" smtClean="0">
                <a:solidFill>
                  <a:schemeClr val="tx2"/>
                </a:solidFill>
              </a:rPr>
              <a:t> 1493 door </a:t>
            </a:r>
            <a:r>
              <a:rPr lang="en-US" dirty="0" err="1" smtClean="0">
                <a:solidFill>
                  <a:schemeClr val="tx2"/>
                </a:solidFill>
              </a:rPr>
              <a:t>Christoffel</a:t>
            </a:r>
            <a:r>
              <a:rPr lang="en-US" dirty="0" smtClean="0">
                <a:solidFill>
                  <a:schemeClr val="tx2"/>
                </a:solidFill>
              </a:rPr>
              <a:t> Columbus</a:t>
            </a:r>
            <a:endParaRPr lang="en-US" b="1" dirty="0" smtClean="0">
              <a:solidFill>
                <a:schemeClr val="tx2"/>
              </a:solidFill>
            </a:endParaRPr>
          </a:p>
          <a:p>
            <a:r>
              <a:rPr lang="en-US" b="1" dirty="0" err="1" smtClean="0">
                <a:solidFill>
                  <a:schemeClr val="tx2"/>
                </a:solidFill>
              </a:rPr>
              <a:t>Divisie</a:t>
            </a:r>
            <a:r>
              <a:rPr lang="en-US" b="1" dirty="0" smtClean="0">
                <a:solidFill>
                  <a:schemeClr val="tx2"/>
                </a:solidFill>
              </a:rPr>
              <a:t>: </a:t>
            </a:r>
            <a:r>
              <a:rPr lang="en-US" dirty="0" err="1" smtClean="0">
                <a:solidFill>
                  <a:schemeClr val="tx2"/>
                </a:solidFill>
              </a:rPr>
              <a:t>Franse</a:t>
            </a:r>
            <a:r>
              <a:rPr lang="en-US" dirty="0" smtClean="0">
                <a:solidFill>
                  <a:schemeClr val="tx2"/>
                </a:solidFill>
              </a:rPr>
              <a:t> </a:t>
            </a:r>
            <a:r>
              <a:rPr lang="en-US" dirty="0" err="1" smtClean="0">
                <a:solidFill>
                  <a:schemeClr val="tx2"/>
                </a:solidFill>
              </a:rPr>
              <a:t>kant</a:t>
            </a:r>
            <a:r>
              <a:rPr lang="en-US" dirty="0" smtClean="0">
                <a:solidFill>
                  <a:schemeClr val="tx2"/>
                </a:solidFill>
              </a:rPr>
              <a:t> en </a:t>
            </a:r>
            <a:r>
              <a:rPr lang="en-US" dirty="0" err="1" smtClean="0">
                <a:solidFill>
                  <a:schemeClr val="tx2"/>
                </a:solidFill>
              </a:rPr>
              <a:t>Nederlandse</a:t>
            </a:r>
            <a:r>
              <a:rPr lang="en-US" dirty="0" smtClean="0">
                <a:solidFill>
                  <a:schemeClr val="tx2"/>
                </a:solidFill>
              </a:rPr>
              <a:t> </a:t>
            </a:r>
            <a:r>
              <a:rPr lang="en-US" dirty="0" err="1" smtClean="0">
                <a:solidFill>
                  <a:schemeClr val="tx2"/>
                </a:solidFill>
              </a:rPr>
              <a:t>kant</a:t>
            </a:r>
            <a:r>
              <a:rPr lang="en-US" dirty="0" smtClean="0">
                <a:solidFill>
                  <a:schemeClr val="tx2"/>
                </a:solidFill>
              </a:rPr>
              <a:t> </a:t>
            </a:r>
          </a:p>
          <a:p>
            <a:r>
              <a:rPr lang="en-US" b="1" dirty="0" err="1" smtClean="0">
                <a:solidFill>
                  <a:schemeClr val="tx2"/>
                </a:solidFill>
              </a:rPr>
              <a:t>Waarom</a:t>
            </a:r>
            <a:r>
              <a:rPr lang="en-US" b="1" dirty="0" smtClean="0">
                <a:solidFill>
                  <a:schemeClr val="tx2"/>
                </a:solidFill>
              </a:rPr>
              <a:t> </a:t>
            </a:r>
            <a:r>
              <a:rPr lang="nl-NL" b="1" dirty="0" smtClean="0">
                <a:solidFill>
                  <a:schemeClr val="tx2"/>
                </a:solidFill>
              </a:rPr>
              <a:t>is de Franse kant groter dan de Nederlandse kant</a:t>
            </a:r>
            <a:r>
              <a:rPr lang="nl-NL" b="1" dirty="0" smtClean="0">
                <a:solidFill>
                  <a:schemeClr val="tx2"/>
                </a:solidFill>
              </a:rPr>
              <a:t>? (Verhaal van de 2 lopers)</a:t>
            </a:r>
            <a:endParaRPr lang="en-US" b="1" dirty="0" smtClean="0">
              <a:solidFill>
                <a:schemeClr val="tx2"/>
              </a:solidFill>
            </a:endParaRPr>
          </a:p>
          <a:p>
            <a:r>
              <a:rPr lang="en-US" b="1" dirty="0" err="1" smtClean="0">
                <a:solidFill>
                  <a:schemeClr val="tx2"/>
                </a:solidFill>
              </a:rPr>
              <a:t>Vredesverdrag</a:t>
            </a:r>
            <a:r>
              <a:rPr lang="en-US" b="1" dirty="0" smtClean="0">
                <a:solidFill>
                  <a:schemeClr val="tx2"/>
                </a:solidFill>
              </a:rPr>
              <a:t>: </a:t>
            </a:r>
            <a:r>
              <a:rPr lang="en-US" dirty="0" smtClean="0">
                <a:solidFill>
                  <a:schemeClr val="tx2"/>
                </a:solidFill>
              </a:rPr>
              <a:t>23 </a:t>
            </a:r>
            <a:r>
              <a:rPr lang="en-US" dirty="0" err="1" smtClean="0">
                <a:solidFill>
                  <a:schemeClr val="tx2"/>
                </a:solidFill>
              </a:rPr>
              <a:t>maart</a:t>
            </a:r>
            <a:r>
              <a:rPr lang="en-US" dirty="0" smtClean="0">
                <a:solidFill>
                  <a:schemeClr val="tx2"/>
                </a:solidFill>
              </a:rPr>
              <a:t> 1648, Treaty of Concordia</a:t>
            </a:r>
          </a:p>
          <a:p>
            <a:endParaRPr lang="en-US"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6"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par>
                          <p:cTn id="15" fill="hold">
                            <p:stCondLst>
                              <p:cond delay="3000"/>
                            </p:stCondLst>
                            <p:childTnLst>
                              <p:par>
                                <p:cTn id="16" presetID="6" presetClass="entr" presetSubtype="16"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par>
                          <p:cTn id="19" fill="hold">
                            <p:stCondLst>
                              <p:cond delay="5000"/>
                            </p:stCondLst>
                            <p:childTnLst>
                              <p:par>
                                <p:cTn id="20" presetID="6" presetClass="entr" presetSubtype="16"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par>
                          <p:cTn id="23" fill="hold">
                            <p:stCondLst>
                              <p:cond delay="7000"/>
                            </p:stCondLst>
                            <p:childTnLst>
                              <p:par>
                                <p:cTn id="24" presetID="6" presetClass="entr" presetSubtype="16"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ircle(in)">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429000" cy="1143000"/>
          </a:xfrm>
        </p:spPr>
        <p:txBody>
          <a:bodyPr/>
          <a:lstStyle/>
          <a:p>
            <a:r>
              <a:rPr lang="nl-NL" sz="4000" smtClean="0">
                <a:latin typeface="Algerian" pitchFamily="82" charset="0"/>
              </a:rPr>
              <a:t>De Vlag van st. maarten</a:t>
            </a:r>
            <a:endParaRPr lang="en-US" sz="4000" smtClean="0"/>
          </a:p>
        </p:txBody>
      </p:sp>
      <p:sp>
        <p:nvSpPr>
          <p:cNvPr id="3" name="Content Placeholder 2"/>
          <p:cNvSpPr>
            <a:spLocks noGrp="1"/>
          </p:cNvSpPr>
          <p:nvPr>
            <p:ph sz="half" idx="1"/>
          </p:nvPr>
        </p:nvSpPr>
        <p:spPr>
          <a:xfrm>
            <a:off x="457200" y="1920875"/>
            <a:ext cx="4038600" cy="4433888"/>
          </a:xfrm>
        </p:spPr>
        <p:txBody>
          <a:bodyPr>
            <a:normAutofit/>
          </a:bodyPr>
          <a:lstStyle/>
          <a:p>
            <a:pPr>
              <a:lnSpc>
                <a:spcPct val="80000"/>
              </a:lnSpc>
            </a:pPr>
            <a:r>
              <a:rPr lang="en-US" sz="2400" smtClean="0"/>
              <a:t>Rood:  </a:t>
            </a:r>
            <a:r>
              <a:rPr lang="nl-NL" sz="2400" smtClean="0"/>
              <a:t>vertegenwoordigt de moed en dapperheid </a:t>
            </a:r>
            <a:r>
              <a:rPr lang="en-US" sz="2400" smtClean="0"/>
              <a:t>van de </a:t>
            </a:r>
            <a:r>
              <a:rPr lang="nl-NL" sz="2400" smtClean="0"/>
              <a:t>mensen.</a:t>
            </a:r>
          </a:p>
          <a:p>
            <a:pPr>
              <a:lnSpc>
                <a:spcPct val="80000"/>
              </a:lnSpc>
            </a:pPr>
            <a:r>
              <a:rPr lang="nl-NL" sz="2400" smtClean="0"/>
              <a:t>Wit: symboliseert vrede en vriendelijkheid.</a:t>
            </a:r>
          </a:p>
          <a:p>
            <a:pPr>
              <a:lnSpc>
                <a:spcPct val="80000"/>
              </a:lnSpc>
            </a:pPr>
            <a:r>
              <a:rPr lang="nl-NL" sz="2400" smtClean="0"/>
              <a:t>Blauw: staat voor de zee en de hemel.</a:t>
            </a:r>
          </a:p>
          <a:p>
            <a:pPr>
              <a:lnSpc>
                <a:spcPct val="80000"/>
              </a:lnSpc>
            </a:pPr>
            <a:r>
              <a:rPr lang="nl-NL" sz="2000" smtClean="0"/>
              <a:t>De vlag is ontworpen door Rosie Richardson op 13 juni 1985.</a:t>
            </a:r>
            <a:endParaRPr lang="en-US" sz="2000" smtClean="0"/>
          </a:p>
        </p:txBody>
      </p:sp>
      <p:sp>
        <p:nvSpPr>
          <p:cNvPr id="4" name="Content Placeholder 3"/>
          <p:cNvSpPr>
            <a:spLocks noGrp="1"/>
          </p:cNvSpPr>
          <p:nvPr>
            <p:ph sz="half" idx="2"/>
          </p:nvPr>
        </p:nvSpPr>
        <p:spPr>
          <a:xfrm>
            <a:off x="4648200" y="1920875"/>
            <a:ext cx="4038600" cy="4433888"/>
          </a:xfrm>
        </p:spPr>
        <p:txBody>
          <a:bodyPr>
            <a:normAutofit/>
          </a:bodyPr>
          <a:lstStyle/>
          <a:p>
            <a:pPr>
              <a:lnSpc>
                <a:spcPct val="80000"/>
              </a:lnSpc>
            </a:pPr>
            <a:r>
              <a:rPr lang="nl-NL" sz="2400" dirty="0" smtClean="0"/>
              <a:t>In 2001, is de schatting van het eiland de bevolking 30.594</a:t>
            </a:r>
          </a:p>
          <a:p>
            <a:pPr>
              <a:lnSpc>
                <a:spcPct val="80000"/>
              </a:lnSpc>
            </a:pPr>
            <a:r>
              <a:rPr lang="nl-NL" sz="2400" dirty="0" smtClean="0"/>
              <a:t>77741 Mensen </a:t>
            </a:r>
          </a:p>
          <a:p>
            <a:pPr>
              <a:lnSpc>
                <a:spcPct val="80000"/>
              </a:lnSpc>
            </a:pPr>
            <a:r>
              <a:rPr lang="nl-NL" sz="2400" dirty="0" smtClean="0"/>
              <a:t>40917 aan de Nederlandse kant </a:t>
            </a:r>
          </a:p>
          <a:p>
            <a:pPr>
              <a:lnSpc>
                <a:spcPct val="80000"/>
              </a:lnSpc>
            </a:pPr>
            <a:r>
              <a:rPr lang="nl-NL" sz="2400" dirty="0" smtClean="0"/>
              <a:t>36824 aan de Franse kant</a:t>
            </a:r>
          </a:p>
          <a:p>
            <a:pPr>
              <a:lnSpc>
                <a:spcPct val="80000"/>
              </a:lnSpc>
            </a:pPr>
            <a:r>
              <a:rPr lang="en-US" sz="2400" dirty="0" smtClean="0"/>
              <a:t>37 </a:t>
            </a:r>
            <a:r>
              <a:rPr lang="nl-NL" sz="2400" dirty="0" smtClean="0"/>
              <a:t>vierkant</a:t>
            </a:r>
            <a:r>
              <a:rPr lang="en-US" sz="2400" dirty="0" smtClean="0"/>
              <a:t> </a:t>
            </a:r>
            <a:r>
              <a:rPr lang="nl-NL" sz="2400" dirty="0" smtClean="0"/>
              <a:t>mijl</a:t>
            </a:r>
            <a:r>
              <a:rPr lang="en-US" sz="2400" dirty="0" smtClean="0"/>
              <a:t>. </a:t>
            </a:r>
          </a:p>
          <a:p>
            <a:pPr>
              <a:lnSpc>
                <a:spcPct val="80000"/>
              </a:lnSpc>
            </a:pPr>
            <a:r>
              <a:rPr lang="nl-NL" sz="2400" dirty="0" smtClean="0"/>
              <a:t>De Nederlandse kant is 16 vierkante mijl en de Franse is 21.</a:t>
            </a:r>
            <a:endParaRPr lang="en-US" sz="2400" dirty="0" smtClean="0"/>
          </a:p>
          <a:p>
            <a:pPr>
              <a:lnSpc>
                <a:spcPct val="80000"/>
              </a:lnSpc>
            </a:pPr>
            <a:endParaRPr lang="en-US" sz="2200" dirty="0" smtClean="0"/>
          </a:p>
        </p:txBody>
      </p:sp>
      <p:sp>
        <p:nvSpPr>
          <p:cNvPr id="7" name="TextBox 6"/>
          <p:cNvSpPr txBox="1">
            <a:spLocks noChangeArrowheads="1"/>
          </p:cNvSpPr>
          <p:nvPr/>
        </p:nvSpPr>
        <p:spPr bwMode="auto">
          <a:xfrm>
            <a:off x="4724400" y="609600"/>
            <a:ext cx="3886200" cy="1600200"/>
          </a:xfrm>
          <a:prstGeom prst="rect">
            <a:avLst/>
          </a:prstGeom>
          <a:noFill/>
          <a:ln w="9525">
            <a:noFill/>
            <a:miter lim="800000"/>
            <a:headEnd/>
            <a:tailEnd/>
          </a:ln>
        </p:spPr>
        <p:txBody>
          <a:bodyPr>
            <a:spAutoFit/>
          </a:bodyPr>
          <a:lstStyle/>
          <a:p>
            <a:r>
              <a:rPr lang="nl-NL" sz="4000">
                <a:solidFill>
                  <a:srgbClr val="00B0F0"/>
                </a:solidFill>
                <a:latin typeface="Algerian" pitchFamily="82" charset="0"/>
              </a:rPr>
              <a:t>Oppervlakte</a:t>
            </a:r>
            <a:r>
              <a:rPr lang="en-US" sz="4000">
                <a:solidFill>
                  <a:srgbClr val="00B0F0"/>
                </a:solidFill>
                <a:latin typeface="Algerian" pitchFamily="82" charset="0"/>
              </a:rPr>
              <a:t> en </a:t>
            </a:r>
            <a:r>
              <a:rPr lang="nl-NL" sz="4000">
                <a:solidFill>
                  <a:srgbClr val="00B0F0"/>
                </a:solidFill>
                <a:latin typeface="Algerian" pitchFamily="82" charset="0"/>
              </a:rPr>
              <a:t>bevolking</a:t>
            </a:r>
          </a:p>
          <a:p>
            <a:endParaRPr lang="en-US">
              <a:latin typeface="Constantia"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685800" y="4876800"/>
            <a:ext cx="3584575" cy="168275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fade">
                                      <p:cBhvr>
                                        <p:cTn id="48" dur="1000"/>
                                        <p:tgtEl>
                                          <p:spTgt spid="4">
                                            <p:txEl>
                                              <p:pRg st="0" end="0"/>
                                            </p:txEl>
                                          </p:spTgt>
                                        </p:tgtEl>
                                      </p:cBhvr>
                                    </p:animEffect>
                                    <p:anim calcmode="lin" valueType="num">
                                      <p:cBhvr>
                                        <p:cTn id="4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4">
                                            <p:txEl>
                                              <p:pRg st="1" end="1"/>
                                            </p:txEl>
                                          </p:spTgt>
                                        </p:tgtEl>
                                        <p:attrNameLst>
                                          <p:attrName>style.visibility</p:attrName>
                                        </p:attrNameLst>
                                      </p:cBhvr>
                                      <p:to>
                                        <p:strVal val="visible"/>
                                      </p:to>
                                    </p:set>
                                    <p:animEffect transition="in" filter="fade">
                                      <p:cBhvr>
                                        <p:cTn id="54" dur="1000"/>
                                        <p:tgtEl>
                                          <p:spTgt spid="4">
                                            <p:txEl>
                                              <p:pRg st="1" end="1"/>
                                            </p:txEl>
                                          </p:spTgt>
                                        </p:tgtEl>
                                      </p:cBhvr>
                                    </p:animEffect>
                                    <p:anim calcmode="lin" valueType="num">
                                      <p:cBhvr>
                                        <p:cTn id="5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4">
                                            <p:txEl>
                                              <p:pRg st="2" end="2"/>
                                            </p:txEl>
                                          </p:spTgt>
                                        </p:tgtEl>
                                        <p:attrNameLst>
                                          <p:attrName>style.visibility</p:attrName>
                                        </p:attrNameLst>
                                      </p:cBhvr>
                                      <p:to>
                                        <p:strVal val="visible"/>
                                      </p:to>
                                    </p:set>
                                    <p:animEffect transition="in" filter="fade">
                                      <p:cBhvr>
                                        <p:cTn id="60" dur="1000"/>
                                        <p:tgtEl>
                                          <p:spTgt spid="4">
                                            <p:txEl>
                                              <p:pRg st="2" end="2"/>
                                            </p:txEl>
                                          </p:spTgt>
                                        </p:tgtEl>
                                      </p:cBhvr>
                                    </p:animEffect>
                                    <p:anim calcmode="lin" valueType="num">
                                      <p:cBhvr>
                                        <p:cTn id="6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42" presetClass="entr" presetSubtype="0" fill="hold" grpId="0" nodeType="afterEffect">
                                  <p:stCondLst>
                                    <p:cond delay="0"/>
                                  </p:stCondLst>
                                  <p:childTnLst>
                                    <p:set>
                                      <p:cBhvr>
                                        <p:cTn id="65" dur="1" fill="hold">
                                          <p:stCondLst>
                                            <p:cond delay="0"/>
                                          </p:stCondLst>
                                        </p:cTn>
                                        <p:tgtEl>
                                          <p:spTgt spid="4">
                                            <p:txEl>
                                              <p:pRg st="3" end="3"/>
                                            </p:txEl>
                                          </p:spTgt>
                                        </p:tgtEl>
                                        <p:attrNameLst>
                                          <p:attrName>style.visibility</p:attrName>
                                        </p:attrNameLst>
                                      </p:cBhvr>
                                      <p:to>
                                        <p:strVal val="visible"/>
                                      </p:to>
                                    </p:set>
                                    <p:animEffect transition="in" filter="fade">
                                      <p:cBhvr>
                                        <p:cTn id="66" dur="1000"/>
                                        <p:tgtEl>
                                          <p:spTgt spid="4">
                                            <p:txEl>
                                              <p:pRg st="3" end="3"/>
                                            </p:txEl>
                                          </p:spTgt>
                                        </p:tgtEl>
                                      </p:cBhvr>
                                    </p:animEffect>
                                    <p:anim calcmode="lin" valueType="num">
                                      <p:cBhvr>
                                        <p:cTn id="6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000"/>
                            </p:stCondLst>
                            <p:childTnLst>
                              <p:par>
                                <p:cTn id="70" presetID="42" presetClass="entr" presetSubtype="0" fill="hold" grpId="0" nodeType="afterEffect">
                                  <p:stCondLst>
                                    <p:cond delay="0"/>
                                  </p:stCondLst>
                                  <p:childTnLst>
                                    <p:set>
                                      <p:cBhvr>
                                        <p:cTn id="71" dur="1" fill="hold">
                                          <p:stCondLst>
                                            <p:cond delay="0"/>
                                          </p:stCondLst>
                                        </p:cTn>
                                        <p:tgtEl>
                                          <p:spTgt spid="4">
                                            <p:txEl>
                                              <p:pRg st="4" end="4"/>
                                            </p:txEl>
                                          </p:spTgt>
                                        </p:tgtEl>
                                        <p:attrNameLst>
                                          <p:attrName>style.visibility</p:attrName>
                                        </p:attrNameLst>
                                      </p:cBhvr>
                                      <p:to>
                                        <p:strVal val="visible"/>
                                      </p:to>
                                    </p:set>
                                    <p:animEffect transition="in" filter="fade">
                                      <p:cBhvr>
                                        <p:cTn id="72" dur="1000"/>
                                        <p:tgtEl>
                                          <p:spTgt spid="4">
                                            <p:txEl>
                                              <p:pRg st="4" end="4"/>
                                            </p:txEl>
                                          </p:spTgt>
                                        </p:tgtEl>
                                      </p:cBhvr>
                                    </p:animEffect>
                                    <p:anim calcmode="lin" valueType="num">
                                      <p:cBhvr>
                                        <p:cTn id="7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par>
                          <p:cTn id="75" fill="hold">
                            <p:stCondLst>
                              <p:cond delay="11000"/>
                            </p:stCondLst>
                            <p:childTnLst>
                              <p:par>
                                <p:cTn id="76" presetID="42" presetClass="entr" presetSubtype="0" fill="hold" grpId="0" nodeType="afterEffect">
                                  <p:stCondLst>
                                    <p:cond delay="0"/>
                                  </p:stCondLst>
                                  <p:childTnLst>
                                    <p:set>
                                      <p:cBhvr>
                                        <p:cTn id="77" dur="1" fill="hold">
                                          <p:stCondLst>
                                            <p:cond delay="0"/>
                                          </p:stCondLst>
                                        </p:cTn>
                                        <p:tgtEl>
                                          <p:spTgt spid="4">
                                            <p:txEl>
                                              <p:pRg st="5" end="5"/>
                                            </p:txEl>
                                          </p:spTgt>
                                        </p:tgtEl>
                                        <p:attrNameLst>
                                          <p:attrName>style.visibility</p:attrName>
                                        </p:attrNameLst>
                                      </p:cBhvr>
                                      <p:to>
                                        <p:strVal val="visible"/>
                                      </p:to>
                                    </p:set>
                                    <p:animEffect transition="in" filter="fade">
                                      <p:cBhvr>
                                        <p:cTn id="78" dur="1000"/>
                                        <p:tgtEl>
                                          <p:spTgt spid="4">
                                            <p:txEl>
                                              <p:pRg st="5" end="5"/>
                                            </p:txEl>
                                          </p:spTgt>
                                        </p:tgtEl>
                                      </p:cBhvr>
                                    </p:animEffect>
                                    <p:anim calcmode="lin" valueType="num">
                                      <p:cBhvr>
                                        <p:cTn id="7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8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par>
                          <p:cTn id="81" fill="hold">
                            <p:stCondLst>
                              <p:cond delay="12000"/>
                            </p:stCondLst>
                            <p:childTnLst>
                              <p:par>
                                <p:cTn id="82" presetID="45" presetClass="entr" presetSubtype="0" fill="hold" nodeType="afterEffect">
                                  <p:stCondLst>
                                    <p:cond delay="0"/>
                                  </p:stCondLst>
                                  <p:childTnLst>
                                    <p:set>
                                      <p:cBhvr>
                                        <p:cTn id="83" dur="1" fill="hold">
                                          <p:stCondLst>
                                            <p:cond delay="0"/>
                                          </p:stCondLst>
                                        </p:cTn>
                                        <p:tgtEl>
                                          <p:spTgt spid="2050"/>
                                        </p:tgtEl>
                                        <p:attrNameLst>
                                          <p:attrName>style.visibility</p:attrName>
                                        </p:attrNameLst>
                                      </p:cBhvr>
                                      <p:to>
                                        <p:strVal val="visible"/>
                                      </p:to>
                                    </p:set>
                                    <p:animEffect transition="in" filter="fade">
                                      <p:cBhvr>
                                        <p:cTn id="84" dur="2000"/>
                                        <p:tgtEl>
                                          <p:spTgt spid="2050"/>
                                        </p:tgtEl>
                                      </p:cBhvr>
                                    </p:animEffect>
                                    <p:anim calcmode="lin" valueType="num">
                                      <p:cBhvr>
                                        <p:cTn id="85" dur="2000" fill="hold"/>
                                        <p:tgtEl>
                                          <p:spTgt spid="2050"/>
                                        </p:tgtEl>
                                        <p:attrNameLst>
                                          <p:attrName>ppt_w</p:attrName>
                                        </p:attrNameLst>
                                      </p:cBhvr>
                                      <p:tavLst>
                                        <p:tav tm="0" fmla="#ppt_w*sin(2.5*pi*$)">
                                          <p:val>
                                            <p:fltVal val="0"/>
                                          </p:val>
                                        </p:tav>
                                        <p:tav tm="100000">
                                          <p:val>
                                            <p:fltVal val="1"/>
                                          </p:val>
                                        </p:tav>
                                      </p:tavLst>
                                    </p:anim>
                                    <p:anim calcmode="lin" valueType="num">
                                      <p:cBhvr>
                                        <p:cTn id="86"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pPr algn="ctr"/>
            <a:r>
              <a:rPr lang="en-US" sz="4800" smtClean="0">
                <a:latin typeface="Algerian" pitchFamily="82" charset="0"/>
              </a:rPr>
              <a:t>St. </a:t>
            </a:r>
            <a:r>
              <a:rPr lang="nl-NL" sz="4800" smtClean="0">
                <a:latin typeface="Algerian" pitchFamily="82" charset="0"/>
              </a:rPr>
              <a:t>dominic</a:t>
            </a:r>
            <a:r>
              <a:rPr lang="en-US" sz="4800" smtClean="0">
                <a:latin typeface="Algerian" pitchFamily="82" charset="0"/>
              </a:rPr>
              <a:t> high school</a:t>
            </a:r>
          </a:p>
        </p:txBody>
      </p:sp>
      <p:sp>
        <p:nvSpPr>
          <p:cNvPr id="3" name="Content Placeholder 2"/>
          <p:cNvSpPr>
            <a:spLocks noGrp="1"/>
          </p:cNvSpPr>
          <p:nvPr>
            <p:ph idx="1"/>
          </p:nvPr>
        </p:nvSpPr>
        <p:spPr>
          <a:xfrm>
            <a:off x="457200" y="1295400"/>
            <a:ext cx="8229600" cy="5029200"/>
          </a:xfrm>
        </p:spPr>
        <p:txBody>
          <a:bodyPr>
            <a:normAutofit/>
          </a:bodyPr>
          <a:lstStyle/>
          <a:p>
            <a:pPr marL="274320" indent="-274320" fontAlgn="auto">
              <a:spcAft>
                <a:spcPts val="0"/>
              </a:spcAft>
              <a:buClr>
                <a:schemeClr val="accent3"/>
              </a:buClr>
              <a:buFont typeface="Wingdings 2"/>
              <a:buChar char=""/>
              <a:defRPr/>
            </a:pPr>
            <a:r>
              <a:rPr lang="nl-NL" dirty="0" smtClean="0">
                <a:solidFill>
                  <a:schemeClr val="tx2"/>
                </a:solidFill>
              </a:rPr>
              <a:t>Talen: Engels, Nederlands, Frans, Spaans</a:t>
            </a:r>
          </a:p>
          <a:p>
            <a:pPr marL="274320" indent="-274320" fontAlgn="auto">
              <a:spcAft>
                <a:spcPts val="0"/>
              </a:spcAft>
              <a:buClr>
                <a:schemeClr val="accent3"/>
              </a:buClr>
              <a:buFont typeface="Wingdings 2"/>
              <a:buChar char=""/>
              <a:defRPr/>
            </a:pPr>
            <a:r>
              <a:rPr lang="nl-NL" dirty="0" smtClean="0">
                <a:solidFill>
                  <a:schemeClr val="tx2"/>
                </a:solidFill>
              </a:rPr>
              <a:t>Motieven voor de oprichting:</a:t>
            </a:r>
          </a:p>
          <a:p>
            <a:pPr marL="640080" lvl="1" indent="-246888" fontAlgn="auto">
              <a:spcAft>
                <a:spcPts val="0"/>
              </a:spcAft>
              <a:buFont typeface="Wingdings 2"/>
              <a:buChar char=""/>
              <a:defRPr/>
            </a:pPr>
            <a:r>
              <a:rPr lang="nl-NL" dirty="0" smtClean="0">
                <a:solidFill>
                  <a:schemeClr val="tx2"/>
                </a:solidFill>
              </a:rPr>
              <a:t> kwaliteit te bieden </a:t>
            </a:r>
          </a:p>
          <a:p>
            <a:pPr marL="640080" lvl="1" indent="-246888" fontAlgn="auto">
              <a:spcAft>
                <a:spcPts val="0"/>
              </a:spcAft>
              <a:buFont typeface="Wingdings 2"/>
              <a:buChar char=""/>
              <a:defRPr/>
            </a:pPr>
            <a:r>
              <a:rPr lang="nl-NL" dirty="0" smtClean="0">
                <a:solidFill>
                  <a:schemeClr val="tx2"/>
                </a:solidFill>
              </a:rPr>
              <a:t>Katholiek onderwijs, </a:t>
            </a:r>
          </a:p>
          <a:p>
            <a:pPr marL="640080" lvl="1" indent="-246888" fontAlgn="auto">
              <a:spcAft>
                <a:spcPts val="0"/>
              </a:spcAft>
              <a:buFont typeface="Wingdings 2"/>
              <a:buChar char=""/>
              <a:defRPr/>
            </a:pPr>
            <a:r>
              <a:rPr lang="nl-NL" dirty="0" smtClean="0">
                <a:solidFill>
                  <a:schemeClr val="tx2"/>
                </a:solidFill>
              </a:rPr>
              <a:t>omgeving te bieden geestelijke,</a:t>
            </a:r>
          </a:p>
          <a:p>
            <a:pPr marL="640080" lvl="1" indent="-246888" fontAlgn="auto">
              <a:spcAft>
                <a:spcPts val="0"/>
              </a:spcAft>
              <a:buFont typeface="Wingdings 2"/>
              <a:buChar char=""/>
              <a:defRPr/>
            </a:pPr>
            <a:r>
              <a:rPr lang="nl-NL" dirty="0" smtClean="0">
                <a:solidFill>
                  <a:schemeClr val="tx2"/>
                </a:solidFill>
              </a:rPr>
              <a:t> lichamelijke, </a:t>
            </a:r>
          </a:p>
          <a:p>
            <a:pPr marL="640080" lvl="1" indent="-246888" fontAlgn="auto">
              <a:spcAft>
                <a:spcPts val="0"/>
              </a:spcAft>
              <a:buFont typeface="Wingdings 2"/>
              <a:buChar char=""/>
              <a:defRPr/>
            </a:pPr>
            <a:r>
              <a:rPr lang="nl-NL" dirty="0" smtClean="0">
                <a:solidFill>
                  <a:schemeClr val="tx2"/>
                </a:solidFill>
              </a:rPr>
              <a:t>sociale  </a:t>
            </a:r>
          </a:p>
          <a:p>
            <a:pPr marL="640080" lvl="1" indent="-246888" fontAlgn="auto">
              <a:spcAft>
                <a:spcPts val="0"/>
              </a:spcAft>
              <a:buFont typeface="Wingdings 2"/>
              <a:buChar char=""/>
              <a:defRPr/>
            </a:pPr>
            <a:r>
              <a:rPr lang="nl-NL" dirty="0" smtClean="0">
                <a:solidFill>
                  <a:schemeClr val="tx2"/>
                </a:solidFill>
              </a:rPr>
              <a:t>affective behoeften </a:t>
            </a:r>
            <a:endParaRPr lang="nl-NL" dirty="0">
              <a:solidFill>
                <a:schemeClr val="tx2"/>
              </a:solidFill>
            </a:endParaRPr>
          </a:p>
          <a:p>
            <a:pPr marL="640080" lvl="1" indent="-246888" fontAlgn="auto">
              <a:spcAft>
                <a:spcPts val="0"/>
              </a:spcAft>
              <a:buFont typeface="Wingdings 2"/>
              <a:buChar char=""/>
              <a:defRPr/>
            </a:pPr>
            <a:r>
              <a:rPr lang="nl-NL" dirty="0" smtClean="0">
                <a:solidFill>
                  <a:schemeClr val="tx2"/>
                </a:solidFill>
              </a:rPr>
              <a:t> verdere studies in een ander land.</a:t>
            </a:r>
          </a:p>
          <a:p>
            <a:pPr marL="274320" indent="-274320" fontAlgn="auto">
              <a:spcAft>
                <a:spcPts val="0"/>
              </a:spcAft>
              <a:buClr>
                <a:schemeClr val="accent3"/>
              </a:buClr>
              <a:buFont typeface="Wingdings 2"/>
              <a:buChar char=""/>
              <a:defRPr/>
            </a:pPr>
            <a:r>
              <a:rPr lang="nl-NL" dirty="0" smtClean="0">
                <a:solidFill>
                  <a:schemeClr val="tx2"/>
                </a:solidFill>
              </a:rPr>
              <a:t>CXC-examen systeem</a:t>
            </a:r>
          </a:p>
          <a:p>
            <a:pPr marL="274320" indent="-274320" fontAlgn="auto">
              <a:spcAft>
                <a:spcPts val="0"/>
              </a:spcAft>
              <a:buClr>
                <a:schemeClr val="accent3"/>
              </a:buClr>
              <a:buFont typeface="Wingdings 2"/>
              <a:buChar char=""/>
              <a:defRPr/>
            </a:pPr>
            <a:r>
              <a:rPr lang="nl-NL" dirty="0" smtClean="0">
                <a:solidFill>
                  <a:schemeClr val="tx2"/>
                </a:solidFill>
              </a:rPr>
              <a:t>IB Program</a:t>
            </a:r>
          </a:p>
          <a:p>
            <a:pPr marL="0" indent="0" fontAlgn="auto">
              <a:spcAft>
                <a:spcPts val="0"/>
              </a:spcAft>
              <a:buClr>
                <a:schemeClr val="accent3"/>
              </a:buClr>
              <a:buFont typeface="Wingdings 2"/>
              <a:buNone/>
              <a:defRPr/>
            </a:pPr>
            <a:endParaRPr lang="nl-NL" dirty="0" smtClean="0">
              <a:solidFill>
                <a:schemeClr val="tx2"/>
              </a:solidFill>
            </a:endParaRPr>
          </a:p>
          <a:p>
            <a:pPr marL="274320" indent="-274320" fontAlgn="auto">
              <a:spcAft>
                <a:spcPts val="0"/>
              </a:spcAft>
              <a:buClr>
                <a:schemeClr val="accent3"/>
              </a:buClr>
              <a:buFont typeface="Wingdings 2"/>
              <a:buChar char=""/>
              <a:defRPr/>
            </a:pPr>
            <a:endParaRPr lang="nl-NL" dirty="0">
              <a:solidFill>
                <a:schemeClr val="tx2"/>
              </a:solidFill>
            </a:endParaRPr>
          </a:p>
        </p:txBody>
      </p:sp>
      <p:pic>
        <p:nvPicPr>
          <p:cNvPr id="20483" name="Picture 2"/>
          <p:cNvPicPr>
            <a:picLocks noChangeAspect="1" noChangeArrowheads="1"/>
          </p:cNvPicPr>
          <p:nvPr/>
        </p:nvPicPr>
        <p:blipFill>
          <a:blip r:embed="rId2" cstate="print"/>
          <a:srcRect/>
          <a:stretch>
            <a:fillRect/>
          </a:stretch>
        </p:blipFill>
        <p:spPr bwMode="auto">
          <a:xfrm>
            <a:off x="5486400" y="2428875"/>
            <a:ext cx="2438400" cy="183515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7000"/>
                            </p:stCondLst>
                            <p:childTnLst>
                              <p:par>
                                <p:cTn id="45" presetID="42"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42" presetClass="entr" presetSubtype="0" fill="hold" grpId="0"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42" presetClass="entr" presetSubtype="0" fill="hold" grpId="0" nodeType="after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2" fill="hold">
                            <p:stCondLst>
                              <p:cond delay="10000"/>
                            </p:stCondLst>
                            <p:childTnLst>
                              <p:par>
                                <p:cTn id="63" presetID="42" presetClass="entr" presetSubtype="0" fill="hold" grpId="0" nodeType="after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Effect transition="in" filter="fade">
                                      <p:cBhvr>
                                        <p:cTn id="65" dur="1000"/>
                                        <p:tgtEl>
                                          <p:spTgt spid="3">
                                            <p:txEl>
                                              <p:pRg st="9" end="9"/>
                                            </p:txEl>
                                          </p:spTgt>
                                        </p:tgtEl>
                                      </p:cBhvr>
                                    </p:animEffect>
                                    <p:anim calcmode="lin" valueType="num">
                                      <p:cBhvr>
                                        <p:cTn id="6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8" fill="hold">
                            <p:stCondLst>
                              <p:cond delay="11000"/>
                            </p:stCondLst>
                            <p:childTnLst>
                              <p:par>
                                <p:cTn id="69" presetID="42" presetClass="entr" presetSubtype="0" fill="hold" grpId="0" nodeType="after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pPr algn="ctr" fontAlgn="auto">
              <a:spcAft>
                <a:spcPts val="0"/>
              </a:spcAft>
              <a:defRPr/>
            </a:pPr>
            <a:r>
              <a:rPr lang="nl-NL" dirty="0" smtClean="0">
                <a:latin typeface="Algerian" pitchFamily="82" charset="0"/>
              </a:rPr>
              <a:t>Foto’s</a:t>
            </a:r>
            <a:endParaRPr lang="nl-NL" dirty="0">
              <a:latin typeface="Algerian" pitchFamily="82" charset="0"/>
            </a:endParaRPr>
          </a:p>
        </p:txBody>
      </p:sp>
      <p:pic>
        <p:nvPicPr>
          <p:cNvPr id="11" name="Content Placeholder 10" descr="download (1).jpg"/>
          <p:cNvPicPr>
            <a:picLocks noGrp="1" noChangeAspect="1"/>
          </p:cNvPicPr>
          <p:nvPr>
            <p:ph sz="quarter" idx="4"/>
          </p:nvPr>
        </p:nvPicPr>
        <p:blipFill>
          <a:blip r:embed="rId2" cstate="print"/>
          <a:stretch>
            <a:fillRect/>
          </a:stretch>
        </p:blipFill>
        <p:spPr>
          <a:xfrm>
            <a:off x="5334000" y="3429000"/>
            <a:ext cx="3505200" cy="2819400"/>
          </a:xfrm>
          <a:prstGeom prst="roundRect">
            <a:avLst>
              <a:gd name="adj" fmla="val 8594"/>
            </a:avLst>
          </a:prstGeom>
          <a:solidFill>
            <a:srgbClr val="FFFFFF">
              <a:shade val="85000"/>
            </a:srgbClr>
          </a:solidFill>
          <a:effectLst>
            <a:reflection blurRad="12700" stA="38000" endPos="28000" dist="5000" dir="5400000" sy="-100000" algn="bl" rotWithShape="0"/>
          </a:effectLst>
        </p:spPr>
      </p:pic>
      <p:pic>
        <p:nvPicPr>
          <p:cNvPr id="7" name="Picture 6" descr="http://www.stdominichigh.com/templates/stdominichigh/images/stdominichigh1-top_01.png"/>
          <p:cNvPicPr/>
          <p:nvPr/>
        </p:nvPicPr>
        <p:blipFill>
          <a:blip r:embed="rId3" cstate="print"/>
          <a:srcRect/>
          <a:stretch>
            <a:fillRect/>
          </a:stretch>
        </p:blipFill>
        <p:spPr bwMode="auto">
          <a:xfrm>
            <a:off x="381000" y="685800"/>
            <a:ext cx="2743200" cy="2000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http://www.stdominichigh.com/templates/stdominichigh/images/school-sidebar.jpg"/>
          <p:cNvPicPr/>
          <p:nvPr/>
        </p:nvPicPr>
        <p:blipFill>
          <a:blip r:embed="rId4" cstate="print"/>
          <a:srcRect/>
          <a:stretch>
            <a:fillRect/>
          </a:stretch>
        </p:blipFill>
        <p:spPr bwMode="auto">
          <a:xfrm>
            <a:off x="4953000" y="914400"/>
            <a:ext cx="3200400" cy="1828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0" name="Picture 2" descr="http://t3.gstatic.com/images?q=tbn:ANd9GcTXgQaNVbHyHmF4KM1lQSuOeH2rnMGAsmAACYssWw5b-p5Gqhsw"/>
          <p:cNvPicPr>
            <a:picLocks noChangeAspect="1" noChangeArrowheads="1"/>
          </p:cNvPicPr>
          <p:nvPr/>
        </p:nvPicPr>
        <p:blipFill>
          <a:blip r:embed="rId5" cstate="print"/>
          <a:srcRect/>
          <a:stretch>
            <a:fillRect/>
          </a:stretch>
        </p:blipFill>
        <p:spPr bwMode="auto">
          <a:xfrm>
            <a:off x="457200" y="3581400"/>
            <a:ext cx="3352800" cy="2590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1510" name="AutoShape 4" descr="data:image/jpeg;base64,/9j/4AAQSkZJRgABAQAAAQABAAD/2wCEAAkGBhMSERUUEhMVFRUUFBQVFBgXFxgXFxQYFBUVFRUYFhQXGyYeFxojGRQYHy8gJCcpLSwsFR4yNTAqNSYrLCkBCQoKDgwOGg8PGikkHx8pKSwpKS0pKSksKSwpKSwpKSkpKSkpLCwpLCkpKSksKSwpKSkpLCksLCksKSkpLCwsLP/AABEIAJsAzwMBIgACEQEDEQH/xAAcAAABBQEBAQAAAAAAAAAAAAAEAQIDBQYABwj/xABBEAABAwIDBQUFBQUIAwEAAAABAgMRACEEEjEFIkFRYQYTcYGRobHB0fAUIzJCUnKSsuHxBxUzU2KCs8JEc6IW/8QAGgEAAwEBAQEAAAAAAAAAAAAAAAECAwQFBv/EACYRAAICAQMDBAMBAAAAAAAAAAABAhEDEiExBBNBFCJRcWGh8NH/2gAMAwEAAhEDEQA/ADPtwrhjxziqQOml7w19B6dHkd0vDixzqF3HQKDbwxImuGDnjSWKKe5WuTES0XVSrSIq0Y2GkJNs089fXhS7Ow4SYq7bUIrPJladI0hD5MuxsZwTNvbQ+IYcTqDatoUg8Kb3IPCoXUvyiuwvBiUYRazodPSrDDbEi5N60xw45CoyyBTfU3wCwpPcEwLAR1PGrBpQF5ofKJpSmuaTvc2SoPbfmiUGqxtcUQjEVkykHLTVfjByqc4uhMQ7NCBgqJmrDDEjSg0a1YMGiQ0WDK7Uqlc6hDtRrfqAFCZNtKlDdCqxVRnG0wDSmmlcUEcZTftNArC1vVTsj75/9tv/AIW6ODlCYZs/aHjwhrx/wkj4UxmKfwxSedIk1aYsgjUVWZK9yEtS3PJktLC2MSBY1L3qeFABBqdnCKULCw41LhHkqM3wgoY+Kka2uaCGCX+k05vDSb2qHCBSnNFs3tomjkbREUDhcOkCIqT7GmJrlmoM6YuVByMaDXLxAqvabiiGWSdRWLikaKTY1b/Ko+/VRa8KTpQrjBnQ0th7iB809OJqNWGVFQqQRRQWGHFUhxNAkmmLXTULFqLNOIohvF1nVY0jUVI3tCqeCQu6jRHG1CvG1U/ajSd9UduitRZHFTpXAqPA1Xt4hQ0q3wLhy71zNGlILsbhsOpUzaK5bagYqww5g0StKTrrU6iirbWaa05vuAix7qDbXKokTrYZf3qTbWKTh2VvKByoEn1CUjzJA86quzGMU42SSCVAOyLg96tSbHiAGUpHhTcLjqEpU6Bn8IDpQasKQaJAKafIr0lKUTz3GMgdtOWyuNWuEeTFqDcQkgdKG0NqGtYau2aDOmq7HwbihEOmdamU4CL1ksbgzR5FNA6HyONWeEbUoTzqtKRR2HxwTFVkW2yFjlvuyzLBSJtTRiRzoVzao0vFAPYmdLVzrFKXKN3ljHguTihOtIt81U4VQFydatWsWDxqZQ0sqM9QP35vwpFYkjX+vrT8W4I/aWhA651pT7QTQ2JxJGLebMZEFzKCBIyqAF/OnD3WkuFY5RaV2Vu1u1WHwy8ryHCSgrTly5FRI3lZs2o4DlfhRvZzaeGdYTneBxRbcUEAKQDCVghEpCVAAGYJmDyor+9VJZdbQhtRcSrKV6IUU5ZiDYwJ8NaiwvZrAoQhxmz7bKwYUod4pTCkrKkKsddRGlKSp8M0jKOjlAz6AQSYHUmB6mocMUZ8sgqyKULGIA1q2QxszDOJVicUcQ4CFJQbpTmSCIZbnKb/AJjNSudqMBiFOoZbDbgbXlJaCSbBRhQmLcDSc8z4XtNu30sV7m3L9f6VHtpzTZPSnF0VGp281tpOHUWWFw4GtWDbnSs8MaRUg2kqsXikWpo06HRT++FZb+8lUo2kqksEgeaKNFiVhTaknLCklJCk5kkEQQUyJF9JoHDNBDhSgQlvDsNgcAEKdA86h2LnxD6G+BMq/ZTdR+HnTMJtErfd0gpSq3Va6mcHFUv6y4TUt2ea4Xto6DK1IWnlEHQWEcf50avt21+hU9Yj5n0rz9aDm148+Q9tSLeI/FEaxbiInmD9cRXHDqc0eGDwRlyejsdsGDElST4Tf1mhXu3LQXlSkkTckxb2/GsE3i44WEE8R0N9Derzs7hULKlTJKVApFt0gDWOVjcWJrT1uXhk+mj5PRGHAtIUNCAeetSZayzO0CynKgxFoIGnQkdeNce0DxuFDwyDh5V6EOsg0rOOWGV7Gpy12WqzA9oUqgL3FceIPyqyRiUE2WPOwNdCzwlwzPtyRK2zPOpmmJkZCIi8zmkagQIg2i/C96He2220JKk+AMn0FRtdqGiO8kIEZN7Xd3jpN94c9awnN3z+zqxxjRYDZ55U7BsCb61Vt9sGlGJI6kEA+fCj2nCRIvPI01JtbipJ7C77SwpMgpOZJsYOgt5n1rncOtx115UArSJSBAmUgkeMe2pHHTGhmnoSrKsx+UfxCqUq3rcdcq9isKKkbbM8uviCD7DT4orAyVR0c9jS60nJpGMEm0A4LsLhQpSl53JJMKUQkZuEJifE+yrBrYLCF5kNpScjiZTIsW1WN7+dCl1Q40Rg8SrNr+Vz/jXWElk5s6FOPAQxhUCxANEow7caCq9vvDcfCmvZ0iTWVN+SrS3OxbCALAVWoF6mcdJqGK6IppbmbaZIvDxUcVIK7LWsNluc82m9gnZr5QVEKKTkVoYMgEpvyzZaZsZMPr5FpA9FufACkWzCROqr/wC3gfPXwA50/ZSfvlf+tP8AEqscyWlv5NcMnqUfs8t2bgA4pGWylJJJP4URIUSVaCf4tDoYkYUupOaITKQobx1mEmLxAkknjESak2dtJaWikK3VH7xSUnPEkpTKlfqKjMTbWrHBZcsJMgconoCBpXzjdHpfQmFwbRAtlIIkATnEggKSZzCR7avcNgG0GEJCTJIKRMZpmP0zPMCqcYG8pWeZ5QCaPYx4BKcwUbRMe8RFqd2UvyTLwqIMiBz539+nprVZidmrmUkGdL/Hz9lGY3Ek8BEaCAbchxoBWa4C8oAMA3AiRz+po10RKKIzgCNVAcTejGVZNFGOWo9KrmcStZO/JB0EmfUXHz1oxtKuMehE89Jqu63yZKBO7Cgcw8xaon8LDQg6OLNyBqlsa+VPAPAieUj40zaOGU60lJUBlcUdP9KYggi1UstcMtR5AGIUYBmBPSOitD5VaYbEvNfgUfCZHobUBgMGG5KVCbpNv1REgcaOwyFZZV14yDfWfnVLqWR29zQ7P7Q5hDoykD8QG6fL8p+raVaM7YQWnFAnKMozZVZZzC0xExwrFIcCiYI+VpvW6aKf7kWjUhwOnwzoHxroj1ba+hdrcEGOb4LR+8PcaLwGKBWIUn8Lmih/lL61hVr6n68q7ZOPIxaURqziVSf9OFfOvkBatX1urwZxwtM2hFTYFP3g8F+1Cq85wXaMLVCCrmSLetajYG1St9Cc8kk24/gVWnrYtU0SsEr5LxD5GlMxGOGilJB5FQHvPSs09jHFCzn5QTcAx+yDJrsThCEheU5SEkqCgoDvC5lB4gyyuZnQeFJ9THlIaxTezZfFQ5j1FdlrNIAjWPrkKFb7SlCVLbQVJSYUZhJuBoAZ1Fxzqo9Ynyg9PLwzY5KclPP+VYrH9rnwyHEFhJUY7sAqcAIUQo5pEW4U13bykFlacYXVlSQ6hQyNICheYTwPHhyrZ9RGtgh00m92jcZFG8Ez9eVO2YSMRfi0Z8lpj30Hh9uhbSSJG9CvwjKfzBYNunmCOBqbZWNSvEKGsIIsZ4pIv1mfIVE88Zw2H2JYslM8rwGJK3AURmUkymAAoAk6TwmI6UU1mKj3g7siQVGE6dABmF/6Vo9ibBaWvEL7xsEPuITmQpO6AJIKBu6m08KsF9lZG66zIJjfi8QDvi+pmdeteBO74O2lZm1zkCgoEExmSJjXXT1FrVCvZOYhawRpB70CRAuAb6fGrpPYR4DcWlQkE/esg2vzAseYEnlRbvZV6LtEx+nIoiLESCSSQPaKylcfkNijZwqFf4aiqw0PkDx9/Og8UlIVkyfisCDAO6cyrCxHLrxq9c7N4puAllQbToO7csDrIiDH6pph2cpVnBeSq9spEQI1099QpSi/wTXwVDbYb/w0kyd4CZVJF+M8ONELwalAhRKRaCk71udiOVFtbMgyNDqCCdNLCT56UQpkgGDMcNCo6xlOoPSn3ae4JFMjCJG8FrJAvoQQeYAvzooKTkSkmd8nUi8IPPTpRUKJGoEakdYlI1HP10pgbCbk51jQECTKUTxtYehNHctmmlJ0etDsXhENKBBCSErcGZcHLvAq5wTa3hXkW3sShvEYhtlACEqyJRJKgjKDqdbmTJtU+0u0mNhSQ88UpJGXOVBQTOUbsGZA9Kodo49xDissZ8gdWTdQiScxN1G410iurUpqkhNvwLhELQBDSsxklQmxNyBoCTOs6Dyr17A4InZjoPDDKJPhlVrz3YivFkbRfKg2V5VkpSVX3swBTJHGFV9B4rCFezQ2g75ZeMcwoKQD45in1NaY4tXZCT8nk4bIm3WdJiOE0TstSEu5nMg+6xABJ/WwtIA8StI8xWAG2XSk5l3JFuEAFR6alM+BoZW0lRGbyBAHmmL1l2p3dk07Ns0kAkJS3eLD5ATxHrVjsdYbfacXZCVgkgzYa6a15wdtvm2c8PKDIjlyp7G3nk6HU34THC2g8KhYci8i0yN+FjKAeCRpfQRE+XTSucxZS2pFpWWglRJOQNl1UBJtMOi02y6GaxCu1DkQLWFzcyOI0pcHtR12Qtass3AVlmdQCbA7oieVVoy/I/eXG3MeAiMwUtVpgboBkkxeYjXnVL34SyUqScxUMt4CADCt2YmU8q5iHXSeAExzCdLjrfwpmP8AzDgkkTz3s3/b21vCOlHRGNLcc4/KEoyAEBcq/MrcVr0v10ovEOOO5UGAltKxuyBmaaciZsSQ2DI4GgvtCspEEAkKgjiELSCkxPOassO6sBKZORYxDpTaAssPQQNZyFM87chV2UxdmbaLKilxMicixwKUnLB6pjdV0KTYAjb9nlffhSSFJWhRSocRYQRwI42/lhNuNZSVAXzkeMqfPwrQdgsSVPlKtUhWadCrQq6KtB5wDzpKK1agyNOFPxwDO497DkQ2N9IcUlVworGZRMAKSZJ8IAq3wfaZtQGcONmL3zpkdNaLLKuIkTaUi3iZuddKnZ2Yo/ktzj3mIrhWeb4RyqTI0Y5Cvwutqk23YJ8oqdRUNUDxEj3Gp07PbRGaJ5JEn1GlFuYlMb0CAAALmBpJ511Y5TfKNV+Sub2gU6Z0/srI94NEI284LB54eKifjQeJdBNqGXFbgXaNtu/50/tJ+MGkdxql/jQy5/tE35m1UiDRjJP1pUuMX4AKdU3O/hW/EzPWCaYtOGVOfDpMm/G/A8OlEYdwISb5sySMl8o4ZlTx5RQZTS7cPhAEYZjCpUFpZAIVmE57Gc2gXBvzFWjGLa7514YdhTjyA2u0JyiYIQoZUnmeMCaooqRKqrSvAWaV3abedKxhUtkRdtDagCAd6wBmDlmrf/8AYIyqCAnMRCM6inKIECcs2InxrGNPkGQasmX89lgEddKTbRSSZhO1HYzFYl0utNsFZnP3TgOdV94N5QQSIm35etYfG9m8S0fvWFiNTEgeJSffXuj2zG1A7uUnikweltPYal2Bmeecwz++juippZ/EgpUlJhRuBKhbQzoIpKdj0Vuz547uZGUzr11PsikQzJAvw8b8q9mxmz0LkOISoi28J9Cbis7tPsShQlrdPI6eR4UlK+RvFXDPO04VS1BKbkmEg6kkxHLjShlSSQoQUzqORj5+lX7ewncM8h1TRKUKzcwSJygkczFBYfZeIKl/duBWRajuqBJO9+GLnyrTYzaY9agyBzKFx1Uop9mn7tBqe3LwpSwSomTEqGWINjun96k2jjsyhlNkgAfX1pQwuq3ncD2k1BraLB3ECMiUpkEDPKipRKcptmyxJ4CpMVjG8oSloJKVAFwLUSoJBB3SYEm9BNMiCcwTlBUJWmSU3AAHE0OhdogmxiI4X5UD1pl69jQ6hJP4u9Rm4ST36jA5b4rU9i2YxSjzBBtxKnlfCsEwIUCbxw8PcLVvOx2JCnsyeJmJmJ+0mLeIq48k5FSNQp/KdWkeG+f/AJHxoZzFjipxR6nIPLU1FlSNa63AVKikZ2cvFnhA9p9TQ7js8CfOiE4Wfo1M3gBx99MAJMnQVK3hCatWWm06pk9VQPQD40rzkmYA8BAFMAJvDAUQtwHRISBym/iSSTTVEVHnHC/hJpAKTUaqkDfO3SZPrShkfRpgQAVIlNSpw3jU7eF50ARtoo7Ctmac3gx1otloDT51EpFqI5SwOIEc4Hvqw2FiWUMKKS2hxZUTMJM5lROvC/nVbiGSoGPaTB8RxoJ1ojWR9eNZF7PYc7s0Zj9+0Tqbq+WtNTs1JH+M0PNXyoZYP1FIkVdBbK3tD3bRSlbrahKV7pWBunQ5m76cKo9o9pMMEE9206RO7nSTHTMm97xatXjMAh1BQ4DB0jWekcawe1ewDqZLToWIJSlR7pYPD8e6rlqPWmtPDFbMQ68SBJmAALRYeGtOYxhSIsQTMGdYjgeRijMdsh1sw80ts6SpJAPgYg+IMVXutkGqMmPxGKKjoB0E/Ek1G28UmQSDzBimxSUAGMv5pzXN78TIrW/2f4nNiiNAQVRbglQHoCfWqTsnsD7S/CjlQgZnD0mAkHhMxPC9ans52fXhccEkWKFKQTaQQPaJg+IPEUJ70W3cDWDBRrUiGQKcV3PvqJa6qyCXNSFyoe8HP68aXMeAjrxpDHFdQd+SYAn3D51IGRF5Pj8hUoAGlAEPdE6nyFh61Klrlb40uelBNMBwRT0orkJNTpRSDk5tqp0I6TSt4c8anCY0qHItREAgWpyV+HrTTTM1SOwpJFRvIB4U1tcU8yeFFCKrEJImRb19mtMYGaCCCDp1q0WmRw9nxqoxeBXMtABR/FvWPUp4++hMYahs9KnQ2dInzquwO01FSkutqQpEGTIEf6VCxq2YetIGYdIkeVJlgq8CIO74xafSqrE9lmFxmZT5hCv4gffWladJGkdDE+ylWnlb68RSTJ+zEO/2e4c/+Ok+CltH2LUD7KAV/ZzhVAy3iGzP60q/dhKp869CycPd/SuKfqKdsVIw2x+zaMIVht7OFlNlpAKcoP5kq1hRsU8KJbxZ7xAXlSGyZIMpBUg6HUC+h6da0mJ2W25+JPGbSknzSRUbeyG07oSMvBJAVlkkmOMSdDPSKz9ydicW1RUF5WiUwOBIifCbmk7j9Rn2Dwj+dSHWlQK6jM5CABa3halmuBpqjToB1KBSJ+vWpUfOgDkoHOpkJpGh9etEspGUH61FS2NI5puiEpApukxy+dLhjJM3rNs0SHFZpuY1I4szr9SKU/8AX4GkMYFH6+dPDh4RXHQ/XKkOnr7xToVnBV708rAvHz9tRO/Af9vlSoHx9xoAmz5hp5z/ACpimeYrnEAC1v6Us3+uQpAQP4cEQYI4hWhmqlexSJLC1Mq1y2LZ8Ez0vxq5UPhXMm/maQ7A2MS5YOogzAWnfQeU6KT9XpW9rplQKxux0FwTM8rVZZBBtQowSFolSQTOuh9RUsZM06FCRHkQfaKeXR9W9ulZN5Hduwjd3osTROwdpOKCcyyd1OschxrRIRphH9L04CagA91MU4Roam6GlZ//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nstantia"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2050"/>
                                        </p:tgtEl>
                                        <p:attrNameLst>
                                          <p:attrName>style.visibility</p:attrName>
                                        </p:attrNameLst>
                                      </p:cBhvr>
                                      <p:to>
                                        <p:strVal val="visible"/>
                                      </p:to>
                                    </p:set>
                                    <p:animEffect transition="in" filter="fade">
                                      <p:cBhvr>
                                        <p:cTn id="24" dur="1000"/>
                                        <p:tgtEl>
                                          <p:spTgt spid="2050"/>
                                        </p:tgtEl>
                                      </p:cBhvr>
                                    </p:animEffect>
                                    <p:anim calcmode="lin" valueType="num">
                                      <p:cBhvr>
                                        <p:cTn id="25" dur="1000" fill="hold"/>
                                        <p:tgtEl>
                                          <p:spTgt spid="2050"/>
                                        </p:tgtEl>
                                        <p:attrNameLst>
                                          <p:attrName>ppt_x</p:attrName>
                                        </p:attrNameLst>
                                      </p:cBhvr>
                                      <p:tavLst>
                                        <p:tav tm="0">
                                          <p:val>
                                            <p:strVal val="#ppt_x"/>
                                          </p:val>
                                        </p:tav>
                                        <p:tav tm="100000">
                                          <p:val>
                                            <p:strVal val="#ppt_x"/>
                                          </p:val>
                                        </p:tav>
                                      </p:tavLst>
                                    </p:anim>
                                    <p:anim calcmode="lin" valueType="num">
                                      <p:cBhvr>
                                        <p:cTn id="26" dur="1000" fill="hold"/>
                                        <p:tgtEl>
                                          <p:spTgt spid="2050"/>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algn="ctr"/>
            <a:r>
              <a:rPr lang="en-US" smtClean="0">
                <a:latin typeface="Algerian" pitchFamily="82" charset="0"/>
              </a:rPr>
              <a:t>Het </a:t>
            </a:r>
            <a:r>
              <a:rPr lang="nl-NL" smtClean="0">
                <a:latin typeface="Algerian" pitchFamily="82" charset="0"/>
              </a:rPr>
              <a:t>onderzoek</a:t>
            </a:r>
          </a:p>
        </p:txBody>
      </p:sp>
      <p:sp>
        <p:nvSpPr>
          <p:cNvPr id="3" name="Content Placeholder 2"/>
          <p:cNvSpPr>
            <a:spLocks noGrp="1"/>
          </p:cNvSpPr>
          <p:nvPr>
            <p:ph idx="1"/>
          </p:nvPr>
        </p:nvSpPr>
        <p:spPr>
          <a:xfrm>
            <a:off x="457200" y="1295400"/>
            <a:ext cx="8229600" cy="5029200"/>
          </a:xfrm>
        </p:spPr>
        <p:txBody>
          <a:bodyPr/>
          <a:lstStyle/>
          <a:p>
            <a:pPr>
              <a:buFont typeface="Wingdings 2" pitchFamily="18" charset="2"/>
              <a:buNone/>
            </a:pPr>
            <a:r>
              <a:rPr lang="nl-NL" b="1" dirty="0" smtClean="0">
                <a:solidFill>
                  <a:schemeClr val="tx2"/>
                </a:solidFill>
              </a:rPr>
              <a:t>Voor het onderzoek waren de kinderen :</a:t>
            </a:r>
          </a:p>
          <a:p>
            <a:r>
              <a:rPr lang="nl-NL" dirty="0" smtClean="0">
                <a:solidFill>
                  <a:schemeClr val="tx2"/>
                </a:solidFill>
              </a:rPr>
              <a:t>Heel </a:t>
            </a:r>
            <a:r>
              <a:rPr lang="nl-NL" dirty="0" smtClean="0">
                <a:solidFill>
                  <a:schemeClr val="tx2"/>
                </a:solidFill>
              </a:rPr>
              <a:t>verschillend</a:t>
            </a:r>
            <a:endParaRPr lang="nl-NL" dirty="0" smtClean="0">
              <a:solidFill>
                <a:schemeClr val="tx2"/>
              </a:solidFill>
            </a:endParaRPr>
          </a:p>
          <a:p>
            <a:r>
              <a:rPr lang="nl-NL" dirty="0" smtClean="0">
                <a:solidFill>
                  <a:schemeClr val="tx2"/>
                </a:solidFill>
              </a:rPr>
              <a:t>Sommige kinderen zijn goed dusver.</a:t>
            </a:r>
          </a:p>
          <a:p>
            <a:r>
              <a:rPr lang="nl-NL" dirty="0" smtClean="0">
                <a:solidFill>
                  <a:schemeClr val="tx2"/>
                </a:solidFill>
              </a:rPr>
              <a:t>Sommige ouders zijn al begonnen met een </a:t>
            </a:r>
            <a:r>
              <a:rPr lang="nl-NL" dirty="0" smtClean="0">
                <a:solidFill>
                  <a:schemeClr val="tx2"/>
                </a:solidFill>
              </a:rPr>
              <a:t>tutor</a:t>
            </a:r>
            <a:r>
              <a:rPr lang="nl-NL" dirty="0" smtClean="0">
                <a:solidFill>
                  <a:schemeClr val="tx2"/>
                </a:solidFill>
              </a:rPr>
              <a:t> </a:t>
            </a:r>
            <a:r>
              <a:rPr lang="nl-NL" dirty="0" smtClean="0">
                <a:solidFill>
                  <a:schemeClr val="tx2"/>
                </a:solidFill>
              </a:rPr>
              <a:t>voor hun kind te plannen.</a:t>
            </a:r>
          </a:p>
          <a:p>
            <a:r>
              <a:rPr lang="nl-NL" dirty="0" smtClean="0">
                <a:solidFill>
                  <a:schemeClr val="tx2"/>
                </a:solidFill>
              </a:rPr>
              <a:t>Zijn er een aantal grote verwachtingen al voor de kinderen op deze leeftijd. Zij omvatten een zakelijke persoon, arts, piloot, en zelfs muzikant</a:t>
            </a:r>
          </a:p>
          <a:p>
            <a:r>
              <a:rPr lang="nl-NL" dirty="0" smtClean="0">
                <a:solidFill>
                  <a:schemeClr val="tx2"/>
                </a:solidFill>
              </a:rPr>
              <a:t>In het algemeen lijken de kinderen het goed te doen op hun leeftijd.</a:t>
            </a:r>
            <a:endParaRPr lang="en-US" dirty="0" smtClean="0">
              <a:solidFill>
                <a:schemeClr val="tx2"/>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algn="ctr"/>
            <a:r>
              <a:rPr lang="nl-NL" smtClean="0">
                <a:latin typeface="Algerian" pitchFamily="82" charset="0"/>
              </a:rPr>
              <a:t>Conclusie</a:t>
            </a:r>
          </a:p>
        </p:txBody>
      </p:sp>
      <p:sp>
        <p:nvSpPr>
          <p:cNvPr id="3" name="Content Placeholder 2"/>
          <p:cNvSpPr>
            <a:spLocks noGrp="1"/>
          </p:cNvSpPr>
          <p:nvPr>
            <p:ph idx="1"/>
          </p:nvPr>
        </p:nvSpPr>
        <p:spPr/>
        <p:txBody>
          <a:bodyPr/>
          <a:lstStyle/>
          <a:p>
            <a:r>
              <a:rPr lang="nl-NL" dirty="0" smtClean="0">
                <a:solidFill>
                  <a:schemeClr val="tx2"/>
                </a:solidFill>
              </a:rPr>
              <a:t>Voor onze conclusie, willen we zeggen dat we heel veel geleerd hebben . We hebben geleerd over onze school</a:t>
            </a:r>
            <a:r>
              <a:rPr lang="nl-NL" smtClean="0">
                <a:solidFill>
                  <a:schemeClr val="tx2"/>
                </a:solidFill>
              </a:rPr>
              <a:t>, </a:t>
            </a:r>
            <a:r>
              <a:rPr lang="nl-NL" smtClean="0">
                <a:solidFill>
                  <a:schemeClr val="tx2"/>
                </a:solidFill>
              </a:rPr>
              <a:t>ons eiland </a:t>
            </a:r>
            <a:r>
              <a:rPr lang="nl-NL" dirty="0" smtClean="0">
                <a:solidFill>
                  <a:schemeClr val="tx2"/>
                </a:solidFill>
              </a:rPr>
              <a:t>en hoe sommige kinderen zijn op hun jonge leeftijd. We hopen dat deze informatie je al een goed idee  geeft van hoe de dingen hier zijn.</a:t>
            </a:r>
            <a:endParaRPr lang="en-US" dirty="0" smtClean="0">
              <a:solidFill>
                <a:schemeClr val="tx2"/>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par>
                                <p:cTn id="8" presetID="31"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p:cTn id="1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2"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237</TotalTime>
  <Words>393</Words>
  <Application>Microsoft Office PowerPoint</Application>
  <PresentationFormat>On-screen Show (4:3)</PresentationFormat>
  <Paragraphs>56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St. Dominic High, St. Maarten en Onderzoek  </vt:lpstr>
      <vt:lpstr>Inhoudsopgave </vt:lpstr>
      <vt:lpstr>Introductie</vt:lpstr>
      <vt:lpstr>St. maarten</vt:lpstr>
      <vt:lpstr>De Vlag van st. maarten</vt:lpstr>
      <vt:lpstr>St. dominic high school</vt:lpstr>
      <vt:lpstr>Foto’s</vt:lpstr>
      <vt:lpstr>Het onderzoek</vt:lpstr>
      <vt:lpstr>Conclusie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Dominic High  St. Maarten en</dc:title>
  <dc:creator>dpersaud</dc:creator>
  <cp:lastModifiedBy>Honeyjermin</cp:lastModifiedBy>
  <cp:revision>29</cp:revision>
  <dcterms:created xsi:type="dcterms:W3CDTF">2012-11-22T11:45:57Z</dcterms:created>
  <dcterms:modified xsi:type="dcterms:W3CDTF">2012-12-16T16:48:30Z</dcterms:modified>
</cp:coreProperties>
</file>