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077075" cy="93853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25198"/>
    <a:srgbClr val="000099"/>
    <a:srgbClr val="1C1C1C"/>
    <a:srgbClr val="3366FF"/>
    <a:srgbClr val="006600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75" autoAdjust="0"/>
    <p:restoredTop sz="94652" autoAdjust="0"/>
  </p:normalViewPr>
  <p:slideViewPr>
    <p:cSldViewPr>
      <p:cViewPr varScale="1">
        <p:scale>
          <a:sx n="78" d="100"/>
          <a:sy n="78" d="100"/>
        </p:scale>
        <p:origin x="-96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5B98C-4134-4DF6-8DD8-4366AE2D4EA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B8285-B840-431F-A484-D7C95C2593F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F349B-7C50-4DAA-88DF-796AD710378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76AD7B-4641-42E0-9B87-F5CFE323DFD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8F614-975A-46B6-9EBF-C9D373B37A4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0841DA-A7DF-494E-91A5-40456029C89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EB430-447E-4BB2-9318-6002684388D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B9DA68-8ADF-4E05-86D4-8FD99C6AD72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C18CA-93C1-48D9-8616-44E61635E46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259BBF-E77E-45E4-A250-4FFAE356C06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E3008-1783-4684-AA91-06BEEEB4DA4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813B3AA-76A9-4E95-997C-4781A6C41C44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214282" y="5000636"/>
            <a:ext cx="5929354" cy="857256"/>
          </a:xfrm>
          <a:noFill/>
          <a:ln/>
        </p:spPr>
        <p:txBody>
          <a:bodyPr/>
          <a:lstStyle/>
          <a:p>
            <a:pPr algn="l"/>
            <a:r>
              <a:rPr lang="es-ES" sz="4800" b="1" dirty="0" err="1" smtClean="0">
                <a:solidFill>
                  <a:srgbClr val="006600"/>
                </a:solidFill>
              </a:rPr>
              <a:t>Bomen</a:t>
            </a:r>
            <a:r>
              <a:rPr lang="es-ES" sz="4800" b="1" dirty="0" smtClean="0">
                <a:solidFill>
                  <a:srgbClr val="006600"/>
                </a:solidFill>
              </a:rPr>
              <a:t/>
            </a:r>
            <a:br>
              <a:rPr lang="es-ES" sz="4800" b="1" dirty="0" smtClean="0">
                <a:solidFill>
                  <a:srgbClr val="006600"/>
                </a:solidFill>
              </a:rPr>
            </a:br>
            <a:r>
              <a:rPr lang="es-ES" sz="1800" b="1" dirty="0" err="1" smtClean="0">
                <a:solidFill>
                  <a:srgbClr val="006600"/>
                </a:solidFill>
                <a:latin typeface="Cambria" pitchFamily="18" charset="0"/>
              </a:rPr>
              <a:t>Samengesteld</a:t>
            </a:r>
            <a:r>
              <a:rPr lang="es-ES" sz="1800" b="1" smtClean="0">
                <a:solidFill>
                  <a:srgbClr val="006600"/>
                </a:solidFill>
                <a:latin typeface="Cambria" pitchFamily="18" charset="0"/>
              </a:rPr>
              <a:t> door</a:t>
            </a:r>
            <a:r>
              <a:rPr lang="es-ES" sz="1800" b="1" dirty="0" smtClean="0">
                <a:solidFill>
                  <a:srgbClr val="006600"/>
                </a:solidFill>
                <a:latin typeface="Cambria" pitchFamily="18" charset="0"/>
              </a:rPr>
              <a:t>: </a:t>
            </a:r>
            <a:r>
              <a:rPr lang="es-ES" sz="1800" b="1" dirty="0" err="1" smtClean="0">
                <a:solidFill>
                  <a:srgbClr val="006600"/>
                </a:solidFill>
                <a:latin typeface="Cambria" pitchFamily="18" charset="0"/>
              </a:rPr>
              <a:t>Tanya</a:t>
            </a:r>
            <a:r>
              <a:rPr lang="es-ES" sz="1800" b="1" dirty="0" smtClean="0">
                <a:solidFill>
                  <a:srgbClr val="006600"/>
                </a:solidFill>
                <a:latin typeface="Cambria" pitchFamily="18" charset="0"/>
              </a:rPr>
              <a:t>, </a:t>
            </a:r>
            <a:r>
              <a:rPr lang="es-ES" sz="1800" b="1" dirty="0" err="1" smtClean="0">
                <a:solidFill>
                  <a:srgbClr val="006600"/>
                </a:solidFill>
                <a:latin typeface="Cambria" pitchFamily="18" charset="0"/>
              </a:rPr>
              <a:t>Gayatri</a:t>
            </a:r>
            <a:r>
              <a:rPr lang="es-ES" sz="1800" b="1" dirty="0" smtClean="0">
                <a:solidFill>
                  <a:srgbClr val="006600"/>
                </a:solidFill>
                <a:latin typeface="Cambria" pitchFamily="18" charset="0"/>
              </a:rPr>
              <a:t>, </a:t>
            </a:r>
            <a:r>
              <a:rPr lang="es-ES" sz="1800" b="1" dirty="0" err="1" smtClean="0">
                <a:solidFill>
                  <a:srgbClr val="006600"/>
                </a:solidFill>
                <a:latin typeface="Cambria" pitchFamily="18" charset="0"/>
              </a:rPr>
              <a:t>Yogesh</a:t>
            </a:r>
            <a:r>
              <a:rPr lang="es-ES" sz="1800" b="1" dirty="0" smtClean="0">
                <a:solidFill>
                  <a:srgbClr val="006600"/>
                </a:solidFill>
                <a:latin typeface="Cambria" pitchFamily="18" charset="0"/>
              </a:rPr>
              <a:t>, en </a:t>
            </a:r>
            <a:r>
              <a:rPr lang="es-ES" sz="1800" b="1" dirty="0" err="1" smtClean="0">
                <a:solidFill>
                  <a:srgbClr val="006600"/>
                </a:solidFill>
                <a:latin typeface="Cambria" pitchFamily="18" charset="0"/>
              </a:rPr>
              <a:t>Vishal</a:t>
            </a:r>
            <a:endParaRPr lang="es-ES" sz="48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571480"/>
            <a:ext cx="8229600" cy="981075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Gayatri</a:t>
            </a:r>
            <a:r>
              <a:rPr lang="en-US" dirty="0" smtClean="0">
                <a:solidFill>
                  <a:schemeClr val="tx1"/>
                </a:solidFill>
              </a:rPr>
              <a:t>- De Sapodilla Tree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000" dirty="0" err="1" smtClean="0">
                <a:latin typeface="Cambria" pitchFamily="18" charset="0"/>
              </a:rPr>
              <a:t>Wat</a:t>
            </a:r>
            <a:r>
              <a:rPr lang="en-US" sz="2000" dirty="0" smtClean="0">
                <a:latin typeface="Cambria" pitchFamily="18" charset="0"/>
              </a:rPr>
              <a:t> is de Sapodilla boom?</a:t>
            </a:r>
          </a:p>
          <a:p>
            <a:pPr lvl="0" algn="ctr">
              <a:buFont typeface="Courier New" pitchFamily="49" charset="0"/>
              <a:buChar char="o"/>
            </a:pPr>
            <a:r>
              <a:rPr lang="en-US" sz="2000" dirty="0" err="1" smtClean="0">
                <a:latin typeface="Cambria" pitchFamily="18" charset="0"/>
              </a:rPr>
              <a:t>Langdurig</a:t>
            </a:r>
            <a:r>
              <a:rPr lang="en-US" sz="2000" dirty="0" smtClean="0">
                <a:latin typeface="Cambria" pitchFamily="18" charset="0"/>
              </a:rPr>
              <a:t> , </a:t>
            </a:r>
            <a:r>
              <a:rPr lang="en-US" sz="2000" dirty="0" err="1" smtClean="0">
                <a:latin typeface="Cambria" pitchFamily="18" charset="0"/>
              </a:rPr>
              <a:t>Altijd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groen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blijvend</a:t>
            </a:r>
            <a:r>
              <a:rPr lang="en-US" sz="2000" dirty="0" smtClean="0">
                <a:latin typeface="Cambria" pitchFamily="18" charset="0"/>
              </a:rPr>
              <a:t> </a:t>
            </a:r>
          </a:p>
          <a:p>
            <a:pPr lvl="0">
              <a:buFont typeface="Wingdings" pitchFamily="2" charset="2"/>
              <a:buChar char="v"/>
            </a:pPr>
            <a:r>
              <a:rPr lang="en-US" sz="2000" dirty="0" smtClean="0">
                <a:latin typeface="Cambria" pitchFamily="18" charset="0"/>
              </a:rPr>
              <a:t>De </a:t>
            </a:r>
            <a:r>
              <a:rPr lang="en-US" sz="2000" dirty="0" err="1" smtClean="0">
                <a:latin typeface="Cambria" pitchFamily="18" charset="0"/>
              </a:rPr>
              <a:t>vrucht</a:t>
            </a:r>
            <a:r>
              <a:rPr lang="en-US" sz="2000" dirty="0" smtClean="0">
                <a:latin typeface="Cambria" pitchFamily="18" charset="0"/>
              </a:rPr>
              <a:t> van de boom</a:t>
            </a:r>
          </a:p>
          <a:p>
            <a:pPr lvl="0" algn="ctr">
              <a:buFont typeface="Courier New" pitchFamily="49" charset="0"/>
              <a:buChar char="o"/>
            </a:pPr>
            <a:r>
              <a:rPr lang="en-US" sz="2000" dirty="0" err="1" smtClean="0">
                <a:latin typeface="Cambria" pitchFamily="18" charset="0"/>
              </a:rPr>
              <a:t>Bruine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huid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aan</a:t>
            </a:r>
            <a:r>
              <a:rPr lang="en-US" sz="2000" dirty="0" smtClean="0">
                <a:latin typeface="Cambria" pitchFamily="18" charset="0"/>
              </a:rPr>
              <a:t> de </a:t>
            </a:r>
            <a:r>
              <a:rPr lang="en-US" sz="2000" dirty="0" err="1" smtClean="0">
                <a:latin typeface="Cambria" pitchFamily="18" charset="0"/>
              </a:rPr>
              <a:t>buitenkant</a:t>
            </a:r>
            <a:r>
              <a:rPr lang="en-US" sz="2000" dirty="0" smtClean="0">
                <a:latin typeface="Cambria" pitchFamily="18" charset="0"/>
              </a:rPr>
              <a:t> </a:t>
            </a:r>
          </a:p>
          <a:p>
            <a:pPr lvl="0" algn="ctr">
              <a:buFont typeface="Courier New" pitchFamily="49" charset="0"/>
              <a:buChar char="o"/>
            </a:pPr>
            <a:r>
              <a:rPr lang="en-US" sz="2000" dirty="0" err="1" smtClean="0">
                <a:latin typeface="Cambria" pitchFamily="18" charset="0"/>
              </a:rPr>
              <a:t>Oranje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huid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aan</a:t>
            </a:r>
            <a:r>
              <a:rPr lang="en-US" sz="2000" dirty="0" smtClean="0">
                <a:latin typeface="Cambria" pitchFamily="18" charset="0"/>
              </a:rPr>
              <a:t> de </a:t>
            </a:r>
            <a:r>
              <a:rPr lang="en-US" sz="2000" dirty="0" err="1" smtClean="0">
                <a:latin typeface="Cambria" pitchFamily="18" charset="0"/>
              </a:rPr>
              <a:t>binnenkant</a:t>
            </a:r>
            <a:r>
              <a:rPr lang="en-US" sz="2000" dirty="0" smtClean="0">
                <a:latin typeface="Cambria" pitchFamily="18" charset="0"/>
              </a:rPr>
              <a:t> </a:t>
            </a:r>
          </a:p>
          <a:p>
            <a:pPr lvl="0">
              <a:buFont typeface="Wingdings" pitchFamily="2" charset="2"/>
              <a:buChar char="v"/>
            </a:pPr>
            <a:r>
              <a:rPr lang="en-US" sz="2000" dirty="0" err="1" smtClean="0">
                <a:latin typeface="Cambria" pitchFamily="18" charset="0"/>
              </a:rPr>
              <a:t>Waar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komt</a:t>
            </a:r>
            <a:r>
              <a:rPr lang="en-US" sz="2000" dirty="0" smtClean="0">
                <a:latin typeface="Cambria" pitchFamily="18" charset="0"/>
              </a:rPr>
              <a:t> de boom </a:t>
            </a:r>
            <a:r>
              <a:rPr lang="en-US" sz="2000" dirty="0" err="1" smtClean="0">
                <a:latin typeface="Cambria" pitchFamily="18" charset="0"/>
              </a:rPr>
              <a:t>voor</a:t>
            </a:r>
            <a:r>
              <a:rPr lang="en-US" sz="2000" dirty="0" smtClean="0">
                <a:latin typeface="Cambria" pitchFamily="18" charset="0"/>
              </a:rPr>
              <a:t>?</a:t>
            </a:r>
          </a:p>
          <a:p>
            <a:pPr lvl="5">
              <a:buFont typeface="Courier New" pitchFamily="49" charset="0"/>
              <a:buChar char="o"/>
            </a:pPr>
            <a:r>
              <a:rPr lang="en-US" dirty="0" smtClean="0">
                <a:latin typeface="Cambria" pitchFamily="18" charset="0"/>
              </a:rPr>
              <a:t>Mexico, </a:t>
            </a:r>
            <a:r>
              <a:rPr lang="en-US" dirty="0" err="1" smtClean="0">
                <a:latin typeface="Cambria" pitchFamily="18" charset="0"/>
              </a:rPr>
              <a:t>Midden-Amerika</a:t>
            </a:r>
            <a:r>
              <a:rPr lang="en-US" dirty="0" smtClean="0">
                <a:latin typeface="Cambria" pitchFamily="18" charset="0"/>
              </a:rPr>
              <a:t>, en </a:t>
            </a:r>
            <a:r>
              <a:rPr lang="en-US" dirty="0" smtClean="0">
                <a:latin typeface="Cambria" pitchFamily="18" charset="0"/>
              </a:rPr>
              <a:t>de </a:t>
            </a:r>
            <a:r>
              <a:rPr lang="en-US" dirty="0" err="1" smtClean="0">
                <a:latin typeface="Cambria" pitchFamily="18" charset="0"/>
              </a:rPr>
              <a:t>Cariben</a:t>
            </a:r>
            <a:endParaRPr lang="en-US" dirty="0" smtClean="0">
              <a:latin typeface="Cambria" pitchFamily="18" charset="0"/>
            </a:endParaRPr>
          </a:p>
          <a:p>
            <a:endParaRPr lang="en-US" sz="2000" dirty="0"/>
          </a:p>
        </p:txBody>
      </p:sp>
      <p:pic>
        <p:nvPicPr>
          <p:cNvPr id="9" name="Picture 8" descr="http://blogthebeach.best-of-st-pete-beach.com/wp-content/uploads/2009/07/02-20-09-11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4357694"/>
            <a:ext cx="3124200" cy="2209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 descr="http://i262.photobucket.com/albums/ii108/7_Heads/Fruit%20Trees/Sapodilla_28.jpg?t=125263159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4572008"/>
            <a:ext cx="2743200" cy="19648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/>
          <a:p>
            <a:pPr algn="l"/>
            <a:r>
              <a:rPr lang="en-US" dirty="0" err="1" smtClean="0"/>
              <a:t>Yogesh</a:t>
            </a:r>
            <a:r>
              <a:rPr lang="en-US" dirty="0" smtClean="0"/>
              <a:t>- De Foxtail Palm (De </a:t>
            </a:r>
            <a:r>
              <a:rPr lang="en-US" dirty="0" err="1" smtClean="0"/>
              <a:t>Beemdvossestaart</a:t>
            </a:r>
            <a:r>
              <a:rPr lang="en-US" dirty="0" smtClean="0"/>
              <a:t> Boom)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000" dirty="0" err="1" smtClean="0">
                <a:latin typeface="Cambria" pitchFamily="18" charset="0"/>
              </a:rPr>
              <a:t>Wat</a:t>
            </a:r>
            <a:r>
              <a:rPr lang="en-US" sz="2000" dirty="0" smtClean="0">
                <a:latin typeface="Cambria" pitchFamily="18" charset="0"/>
              </a:rPr>
              <a:t> is de </a:t>
            </a:r>
            <a:r>
              <a:rPr lang="nl-NL" sz="2000" dirty="0" smtClean="0">
                <a:latin typeface="Cambria" pitchFamily="18" charset="0"/>
              </a:rPr>
              <a:t>beemdvossestaart?</a:t>
            </a:r>
          </a:p>
          <a:p>
            <a:pPr algn="ctr">
              <a:buFont typeface="Courier New" pitchFamily="49" charset="0"/>
              <a:buChar char="o"/>
            </a:pPr>
            <a:r>
              <a:rPr lang="nl-NL" sz="2000" dirty="0" smtClean="0">
                <a:latin typeface="Cambria" pitchFamily="18" charset="0"/>
              </a:rPr>
              <a:t> De beemdvossestaart denneboom is een zeldzame denneboom </a:t>
            </a:r>
            <a:r>
              <a:rPr lang="nl-NL" sz="2000" dirty="0" smtClean="0">
                <a:latin typeface="Cambria" pitchFamily="18" charset="0"/>
              </a:rPr>
              <a:t>die </a:t>
            </a:r>
            <a:r>
              <a:rPr lang="nl-NL" sz="2000" dirty="0" smtClean="0">
                <a:latin typeface="Cambria" pitchFamily="18" charset="0"/>
              </a:rPr>
              <a:t>vooral in Californië </a:t>
            </a:r>
            <a:r>
              <a:rPr lang="nl-NL" sz="2000" dirty="0" smtClean="0">
                <a:latin typeface="Cambria" pitchFamily="18" charset="0"/>
              </a:rPr>
              <a:t>wordt</a:t>
            </a:r>
            <a:r>
              <a:rPr lang="nl-NL" sz="2000" dirty="0" smtClean="0">
                <a:latin typeface="Cambria" pitchFamily="18" charset="0"/>
              </a:rPr>
              <a:t> </a:t>
            </a:r>
            <a:r>
              <a:rPr lang="nl-NL" sz="2000" dirty="0" smtClean="0">
                <a:latin typeface="Cambria" pitchFamily="18" charset="0"/>
              </a:rPr>
              <a:t>gevonden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err="1" smtClean="0">
                <a:latin typeface="Cambria" pitchFamily="18" charset="0"/>
              </a:rPr>
              <a:t>Geschiedenis</a:t>
            </a:r>
            <a:endParaRPr lang="en-US" sz="2000" dirty="0" smtClean="0">
              <a:latin typeface="Cambria" pitchFamily="18" charset="0"/>
            </a:endParaRPr>
          </a:p>
          <a:p>
            <a:pPr algn="ctr">
              <a:buFont typeface="Courier New" pitchFamily="49" charset="0"/>
              <a:buChar char="o"/>
            </a:pPr>
            <a:r>
              <a:rPr lang="nl-NL" sz="2000" dirty="0" smtClean="0">
                <a:latin typeface="Cambria" pitchFamily="18" charset="0"/>
              </a:rPr>
              <a:t>In 1995, werden wetten aangenomen die de export van beemdvossestaart palmbomen en zaden </a:t>
            </a:r>
            <a:r>
              <a:rPr lang="nl-NL" sz="2000" dirty="0" smtClean="0">
                <a:latin typeface="Cambria" pitchFamily="18" charset="0"/>
              </a:rPr>
              <a:t>legaal maakten. </a:t>
            </a:r>
            <a:endParaRPr lang="nl-NL" sz="2000" dirty="0" smtClean="0">
              <a:latin typeface="Cambria" pitchFamily="18" charset="0"/>
            </a:endParaRPr>
          </a:p>
          <a:p>
            <a:endParaRPr lang="en-US" dirty="0"/>
          </a:p>
        </p:txBody>
      </p:sp>
      <p:pic>
        <p:nvPicPr>
          <p:cNvPr id="4" name="Picture 6" descr="http://t3.gstatic.com/images?q=tbn:ANd9GcRAX302XLqhnnIgl_QVmBYjjWDG5rU7J8fK6HtXz4d9LCwD69D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4357694"/>
            <a:ext cx="2466975" cy="18478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8" descr="http://www.koalanativeplants.com.au/.merchant/2056/images/pennAAAA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4071942"/>
            <a:ext cx="2102069" cy="2133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Tanya- De </a:t>
            </a:r>
            <a:r>
              <a:rPr lang="en-US" dirty="0" err="1" smtClean="0"/>
              <a:t>Neem</a:t>
            </a:r>
            <a:r>
              <a:rPr lang="en-US" dirty="0" smtClean="0"/>
              <a:t> Boom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000" dirty="0" err="1" smtClean="0">
                <a:latin typeface="Cambria" pitchFamily="18" charset="0"/>
              </a:rPr>
              <a:t>Wat</a:t>
            </a:r>
            <a:r>
              <a:rPr lang="en-US" sz="2000" dirty="0" smtClean="0">
                <a:latin typeface="Cambria" pitchFamily="18" charset="0"/>
              </a:rPr>
              <a:t> is de </a:t>
            </a:r>
            <a:r>
              <a:rPr lang="en-US" sz="2000" dirty="0" err="1" smtClean="0">
                <a:latin typeface="Cambria" pitchFamily="18" charset="0"/>
              </a:rPr>
              <a:t>Neem</a:t>
            </a:r>
            <a:r>
              <a:rPr lang="en-US" sz="2000" dirty="0" smtClean="0">
                <a:latin typeface="Cambria" pitchFamily="18" charset="0"/>
              </a:rPr>
              <a:t> Boom?</a:t>
            </a:r>
          </a:p>
          <a:p>
            <a:pPr lvl="4">
              <a:buFont typeface="Courier New" pitchFamily="49" charset="0"/>
              <a:buChar char="o"/>
            </a:pPr>
            <a:r>
              <a:rPr lang="en-US" dirty="0">
                <a:solidFill>
                  <a:schemeClr val="tx1"/>
                </a:solidFill>
                <a:latin typeface="Cambria" pitchFamily="18" charset="0"/>
              </a:rPr>
              <a:t>De </a:t>
            </a:r>
            <a:r>
              <a:rPr lang="en-US" dirty="0" err="1">
                <a:solidFill>
                  <a:schemeClr val="tx1"/>
                </a:solidFill>
                <a:latin typeface="Cambria" pitchFamily="18" charset="0"/>
              </a:rPr>
              <a:t>neem</a:t>
            </a:r>
            <a:r>
              <a:rPr lang="en-US" dirty="0">
                <a:solidFill>
                  <a:schemeClr val="tx1"/>
                </a:solidFill>
                <a:latin typeface="Cambria" pitchFamily="18" charset="0"/>
              </a:rPr>
              <a:t> boom is </a:t>
            </a:r>
            <a:r>
              <a:rPr lang="en-US" dirty="0" err="1">
                <a:solidFill>
                  <a:schemeClr val="tx1"/>
                </a:solidFill>
                <a:latin typeface="Cambria" pitchFamily="18" charset="0"/>
              </a:rPr>
              <a:t>een</a:t>
            </a:r>
            <a:r>
              <a:rPr lang="en-US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itchFamily="18" charset="0"/>
              </a:rPr>
              <a:t>tropische</a:t>
            </a:r>
            <a:r>
              <a:rPr lang="en-US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itchFamily="18" charset="0"/>
              </a:rPr>
              <a:t>groenblijvende</a:t>
            </a:r>
            <a:r>
              <a:rPr lang="en-US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ambria" pitchFamily="18" charset="0"/>
              </a:rPr>
              <a:t>boom.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err="1" smtClean="0">
                <a:latin typeface="Cambria" pitchFamily="18" charset="0"/>
              </a:rPr>
              <a:t>Waar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err="1" smtClean="0">
                <a:latin typeface="Cambria" pitchFamily="18" charset="0"/>
              </a:rPr>
              <a:t>komt</a:t>
            </a:r>
            <a:r>
              <a:rPr lang="en-US" sz="2000" dirty="0" smtClean="0">
                <a:latin typeface="Cambria" pitchFamily="18" charset="0"/>
              </a:rPr>
              <a:t> de boom </a:t>
            </a:r>
            <a:r>
              <a:rPr lang="en-US" sz="2000" dirty="0" err="1" smtClean="0">
                <a:latin typeface="Cambria" pitchFamily="18" charset="0"/>
              </a:rPr>
              <a:t>voor</a:t>
            </a:r>
            <a:r>
              <a:rPr lang="en-US" sz="2000" dirty="0" smtClean="0">
                <a:latin typeface="Cambria" pitchFamily="18" charset="0"/>
              </a:rPr>
              <a:t>?</a:t>
            </a:r>
          </a:p>
          <a:p>
            <a:pPr lvl="4"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  <a:latin typeface="Cambria" pitchFamily="18" charset="0"/>
              </a:rPr>
              <a:t>De boom </a:t>
            </a:r>
            <a:r>
              <a:rPr lang="en-US" dirty="0" smtClean="0">
                <a:latin typeface="Cambria" pitchFamily="18" charset="0"/>
              </a:rPr>
              <a:t>is in</a:t>
            </a:r>
            <a:r>
              <a:rPr lang="en-US" dirty="0" smtClean="0">
                <a:solidFill>
                  <a:schemeClr val="tx1"/>
                </a:solidFill>
                <a:latin typeface="Cambria" pitchFamily="18" charset="0"/>
              </a:rPr>
              <a:t> India </a:t>
            </a:r>
            <a:r>
              <a:rPr lang="en-US" dirty="0" err="1" smtClean="0">
                <a:solidFill>
                  <a:schemeClr val="tx1"/>
                </a:solidFill>
                <a:latin typeface="Cambria" pitchFamily="18" charset="0"/>
              </a:rPr>
              <a:t>te</a:t>
            </a:r>
            <a:r>
              <a:rPr lang="en-US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mbria" pitchFamily="18" charset="0"/>
              </a:rPr>
              <a:t>vinden</a:t>
            </a:r>
            <a:endParaRPr lang="en-US" dirty="0" smtClean="0">
              <a:solidFill>
                <a:schemeClr val="tx1"/>
              </a:solidFill>
              <a:latin typeface="Cambri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000" dirty="0" err="1" smtClean="0">
                <a:solidFill>
                  <a:schemeClr val="tx1"/>
                </a:solidFill>
                <a:latin typeface="Cambria" pitchFamily="18" charset="0"/>
              </a:rPr>
              <a:t>Waarvoor</a:t>
            </a:r>
            <a:r>
              <a:rPr lang="en-US" sz="20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mbria" pitchFamily="18" charset="0"/>
              </a:rPr>
              <a:t>wordt</a:t>
            </a:r>
            <a:r>
              <a:rPr lang="en-US" sz="2000" dirty="0" smtClean="0">
                <a:solidFill>
                  <a:schemeClr val="tx1"/>
                </a:solidFill>
                <a:latin typeface="Cambria" pitchFamily="18" charset="0"/>
              </a:rPr>
              <a:t> het </a:t>
            </a:r>
            <a:r>
              <a:rPr lang="en-US" sz="2000" dirty="0" err="1" smtClean="0">
                <a:solidFill>
                  <a:schemeClr val="tx1"/>
                </a:solidFill>
                <a:latin typeface="Cambria" pitchFamily="18" charset="0"/>
              </a:rPr>
              <a:t>gebruikt</a:t>
            </a:r>
            <a:r>
              <a:rPr lang="en-US" sz="2000" dirty="0" smtClean="0">
                <a:solidFill>
                  <a:schemeClr val="tx1"/>
                </a:solidFill>
                <a:latin typeface="Cambria" pitchFamily="18" charset="0"/>
              </a:rPr>
              <a:t>?</a:t>
            </a:r>
          </a:p>
          <a:p>
            <a:pPr lvl="4">
              <a:buFont typeface="Courier New" pitchFamily="49" charset="0"/>
              <a:buChar char="o"/>
            </a:pPr>
            <a:r>
              <a:rPr lang="en-US" dirty="0">
                <a:solidFill>
                  <a:schemeClr val="tx1"/>
                </a:solidFill>
                <a:latin typeface="Cambria" pitchFamily="18" charset="0"/>
              </a:rPr>
              <a:t>Het </a:t>
            </a:r>
            <a:r>
              <a:rPr lang="en-US" dirty="0" err="1">
                <a:solidFill>
                  <a:schemeClr val="tx1"/>
                </a:solidFill>
                <a:latin typeface="Cambria" pitchFamily="18" charset="0"/>
              </a:rPr>
              <a:t>wordt</a:t>
            </a:r>
            <a:r>
              <a:rPr lang="en-US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itchFamily="18" charset="0"/>
              </a:rPr>
              <a:t>gebruikt</a:t>
            </a:r>
            <a:r>
              <a:rPr lang="en-US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itchFamily="18" charset="0"/>
              </a:rPr>
              <a:t>voor</a:t>
            </a:r>
            <a:r>
              <a:rPr lang="en-US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mbria" pitchFamily="18" charset="0"/>
              </a:rPr>
              <a:t>medische</a:t>
            </a:r>
            <a:r>
              <a:rPr lang="en-US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itchFamily="18" charset="0"/>
              </a:rPr>
              <a:t>doeleinden</a:t>
            </a:r>
            <a:endParaRPr lang="en-US" dirty="0" smtClean="0">
              <a:solidFill>
                <a:schemeClr val="tx1"/>
              </a:solidFill>
              <a:latin typeface="Cambria" pitchFamily="18" charset="0"/>
            </a:endParaRPr>
          </a:p>
          <a:p>
            <a:pPr>
              <a:buNone/>
            </a:pPr>
            <a:endParaRPr lang="en-US" sz="2000" dirty="0">
              <a:latin typeface="Cambria" pitchFamily="18" charset="0"/>
            </a:endParaRPr>
          </a:p>
        </p:txBody>
      </p:sp>
      <p:pic>
        <p:nvPicPr>
          <p:cNvPr id="4" name="Picture 3" descr="neemtre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3857628"/>
            <a:ext cx="2000264" cy="26163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neem flow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3929066"/>
            <a:ext cx="1895475" cy="24098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/>
          <a:p>
            <a:pPr algn="l"/>
            <a:r>
              <a:rPr lang="en-US" dirty="0" err="1" smtClean="0"/>
              <a:t>Vishal</a:t>
            </a:r>
            <a:r>
              <a:rPr lang="en-US" dirty="0" smtClean="0"/>
              <a:t>- De </a:t>
            </a:r>
            <a:r>
              <a:rPr lang="en-US" dirty="0" err="1" smtClean="0"/>
              <a:t>Zijdezijde</a:t>
            </a:r>
            <a:r>
              <a:rPr lang="en-US" dirty="0" smtClean="0"/>
              <a:t> Boom(Silk Floss)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000" dirty="0" err="1" smtClean="0">
                <a:latin typeface="Cambria" pitchFamily="18" charset="0"/>
              </a:rPr>
              <a:t>Wat</a:t>
            </a:r>
            <a:r>
              <a:rPr lang="en-US" sz="2000" dirty="0" smtClean="0">
                <a:latin typeface="Cambria" pitchFamily="18" charset="0"/>
              </a:rPr>
              <a:t> is de </a:t>
            </a:r>
            <a:r>
              <a:rPr lang="en-US" sz="2000" dirty="0" err="1" smtClean="0">
                <a:latin typeface="Cambria" pitchFamily="18" charset="0"/>
              </a:rPr>
              <a:t>zijdezijde</a:t>
            </a:r>
            <a:r>
              <a:rPr lang="en-US" sz="2000" dirty="0" smtClean="0">
                <a:latin typeface="Cambria" pitchFamily="18" charset="0"/>
              </a:rPr>
              <a:t> boom?</a:t>
            </a:r>
          </a:p>
          <a:p>
            <a:pPr algn="ctr">
              <a:buFont typeface="Courier New" pitchFamily="49" charset="0"/>
              <a:buChar char="o"/>
            </a:pPr>
            <a:r>
              <a:rPr lang="nl-NL" sz="2000" dirty="0" smtClean="0">
                <a:latin typeface="Cambria" pitchFamily="18" charset="0"/>
              </a:rPr>
              <a:t>De zijdezijde boom ook wel bekend als Ceiba</a:t>
            </a:r>
          </a:p>
          <a:p>
            <a:pPr>
              <a:buFont typeface="Wingdings" pitchFamily="2" charset="2"/>
              <a:buChar char="v"/>
            </a:pPr>
            <a:r>
              <a:rPr lang="nl-NL" sz="2000" dirty="0" smtClean="0">
                <a:latin typeface="Cambria" pitchFamily="18" charset="0"/>
              </a:rPr>
              <a:t>Waar komt de boom voor?</a:t>
            </a:r>
          </a:p>
          <a:p>
            <a:pPr algn="ctr">
              <a:buFont typeface="Courier New" pitchFamily="49" charset="0"/>
              <a:buChar char="o"/>
            </a:pPr>
            <a:r>
              <a:rPr lang="nl-NL" sz="2000" dirty="0" smtClean="0">
                <a:latin typeface="Cambria" pitchFamily="18" charset="0"/>
              </a:rPr>
              <a:t>De natuurlijke leefgebied van de zijdezijde boom is in Zuid-Amerika</a:t>
            </a:r>
          </a:p>
          <a:p>
            <a:pPr>
              <a:buFont typeface="Wingdings" pitchFamily="2" charset="2"/>
              <a:buChar char="v"/>
            </a:pPr>
            <a:r>
              <a:rPr lang="nl-NL" sz="2000" dirty="0" smtClean="0">
                <a:latin typeface="Cambria" pitchFamily="18" charset="0"/>
              </a:rPr>
              <a:t>Waarvoor wordt het gebruikt?</a:t>
            </a:r>
          </a:p>
          <a:p>
            <a:pPr algn="ctr">
              <a:buFont typeface="Courier New" pitchFamily="49" charset="0"/>
              <a:buChar char="o"/>
            </a:pPr>
            <a:r>
              <a:rPr lang="nl-NL" sz="2000" dirty="0" smtClean="0">
                <a:latin typeface="Cambria" pitchFamily="18" charset="0"/>
              </a:rPr>
              <a:t>Gebruikt in verpakkingen</a:t>
            </a:r>
            <a:r>
              <a:rPr lang="nl-NL" sz="2000" smtClean="0">
                <a:latin typeface="Cambria" pitchFamily="18" charset="0"/>
              </a:rPr>
              <a:t>, om </a:t>
            </a:r>
            <a:r>
              <a:rPr lang="nl-NL" sz="2000" dirty="0" smtClean="0">
                <a:latin typeface="Cambria" pitchFamily="18" charset="0"/>
              </a:rPr>
              <a:t>kano's te maken, zoals houtpulp om papier te maken, en in touwen.</a:t>
            </a:r>
          </a:p>
          <a:p>
            <a:pPr>
              <a:buNone/>
            </a:pPr>
            <a:endParaRPr lang="nl-NL" sz="2000" dirty="0" smtClean="0">
              <a:latin typeface="Cambria" pitchFamily="18" charset="0"/>
            </a:endParaRPr>
          </a:p>
          <a:p>
            <a:pPr algn="ctr">
              <a:buNone/>
            </a:pPr>
            <a:endParaRPr lang="en-US" sz="2000" dirty="0" smtClean="0">
              <a:latin typeface="Cambria" pitchFamily="18" charset="0"/>
            </a:endParaRPr>
          </a:p>
          <a:p>
            <a:endParaRPr lang="en-US" sz="2000" dirty="0">
              <a:latin typeface="Cambria" pitchFamily="18" charset="0"/>
            </a:endParaRPr>
          </a:p>
        </p:txBody>
      </p:sp>
      <p:pic>
        <p:nvPicPr>
          <p:cNvPr id="4" name="Picture 2" descr="http://thumbs.imagekind.com/member/8985ab97-2c3b-41d6-b629-970a8d9843b4/uploadedartwork/650X650/b68064eb-baeb-4426-9612-2a05ea6df4b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4500570"/>
            <a:ext cx="2500330" cy="17694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http://www.delange.org/SilkFloss/Dsc0006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4411258"/>
            <a:ext cx="2500330" cy="18752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4527</TotalTime>
  <Words>194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Diseño predeterminado</vt:lpstr>
      <vt:lpstr>Bomen Samengesteld door: Tanya, Gayatri, Yogesh, en Vishal</vt:lpstr>
      <vt:lpstr>Gayatri- De Sapodilla Tree</vt:lpstr>
      <vt:lpstr>Yogesh- De Foxtail Palm (De Beemdvossestaart Boom)</vt:lpstr>
      <vt:lpstr>Tanya- De Neem Boom</vt:lpstr>
      <vt:lpstr>Vishal- De Zijdezijde Boom(Silk Floss)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Honeyjermin</cp:lastModifiedBy>
  <cp:revision>591</cp:revision>
  <dcterms:created xsi:type="dcterms:W3CDTF">2010-05-23T14:28:12Z</dcterms:created>
  <dcterms:modified xsi:type="dcterms:W3CDTF">2013-03-28T18:46:48Z</dcterms:modified>
</cp:coreProperties>
</file>